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432" r:id="rId2"/>
    <p:sldId id="332" r:id="rId3"/>
    <p:sldId id="265" r:id="rId4"/>
    <p:sldId id="260" r:id="rId5"/>
    <p:sldId id="261" r:id="rId6"/>
    <p:sldId id="509" r:id="rId7"/>
    <p:sldId id="262" r:id="rId8"/>
    <p:sldId id="334" r:id="rId9"/>
    <p:sldId id="417" r:id="rId10"/>
    <p:sldId id="430" r:id="rId11"/>
    <p:sldId id="431" r:id="rId12"/>
    <p:sldId id="388" r:id="rId13"/>
    <p:sldId id="419" r:id="rId14"/>
    <p:sldId id="433" r:id="rId15"/>
    <p:sldId id="435" r:id="rId16"/>
    <p:sldId id="434" r:id="rId17"/>
    <p:sldId id="487" r:id="rId18"/>
    <p:sldId id="439" r:id="rId19"/>
    <p:sldId id="440" r:id="rId20"/>
    <p:sldId id="441" r:id="rId21"/>
    <p:sldId id="442" r:id="rId22"/>
    <p:sldId id="488" r:id="rId23"/>
    <p:sldId id="443" r:id="rId24"/>
    <p:sldId id="444" r:id="rId25"/>
    <p:sldId id="436" r:id="rId26"/>
    <p:sldId id="490" r:id="rId27"/>
    <p:sldId id="437" r:id="rId28"/>
    <p:sldId id="445" r:id="rId29"/>
    <p:sldId id="491" r:id="rId30"/>
    <p:sldId id="493" r:id="rId31"/>
    <p:sldId id="494" r:id="rId32"/>
    <p:sldId id="495" r:id="rId33"/>
    <p:sldId id="485" r:id="rId34"/>
    <p:sldId id="486" r:id="rId35"/>
    <p:sldId id="446" r:id="rId36"/>
    <p:sldId id="489" r:id="rId37"/>
    <p:sldId id="481" r:id="rId38"/>
    <p:sldId id="492" r:id="rId39"/>
    <p:sldId id="482" r:id="rId40"/>
    <p:sldId id="483" r:id="rId41"/>
    <p:sldId id="447" r:id="rId42"/>
    <p:sldId id="448" r:id="rId43"/>
    <p:sldId id="477" r:id="rId44"/>
    <p:sldId id="478" r:id="rId45"/>
    <p:sldId id="510" r:id="rId46"/>
    <p:sldId id="479" r:id="rId47"/>
    <p:sldId id="480" r:id="rId48"/>
    <p:sldId id="449" r:id="rId49"/>
    <p:sldId id="450" r:id="rId50"/>
    <p:sldId id="451" r:id="rId51"/>
    <p:sldId id="452" r:id="rId52"/>
    <p:sldId id="453" r:id="rId53"/>
    <p:sldId id="454" r:id="rId54"/>
    <p:sldId id="455" r:id="rId55"/>
    <p:sldId id="456" r:id="rId56"/>
    <p:sldId id="457" r:id="rId57"/>
    <p:sldId id="458" r:id="rId58"/>
    <p:sldId id="459" r:id="rId59"/>
    <p:sldId id="460" r:id="rId60"/>
    <p:sldId id="461" r:id="rId61"/>
    <p:sldId id="462" r:id="rId62"/>
    <p:sldId id="463" r:id="rId63"/>
    <p:sldId id="464" r:id="rId64"/>
    <p:sldId id="465" r:id="rId65"/>
    <p:sldId id="466" r:id="rId66"/>
    <p:sldId id="467" r:id="rId67"/>
    <p:sldId id="468" r:id="rId68"/>
    <p:sldId id="469" r:id="rId69"/>
    <p:sldId id="470" r:id="rId70"/>
    <p:sldId id="471" r:id="rId71"/>
    <p:sldId id="472" r:id="rId72"/>
    <p:sldId id="473" r:id="rId73"/>
    <p:sldId id="474" r:id="rId74"/>
    <p:sldId id="475" r:id="rId75"/>
    <p:sldId id="476" r:id="rId76"/>
    <p:sldId id="511" r:id="rId77"/>
    <p:sldId id="427" r:id="rId78"/>
    <p:sldId id="507" r:id="rId79"/>
    <p:sldId id="496" r:id="rId80"/>
    <p:sldId id="508" r:id="rId81"/>
    <p:sldId id="497" r:id="rId82"/>
    <p:sldId id="498" r:id="rId83"/>
    <p:sldId id="499" r:id="rId84"/>
    <p:sldId id="500" r:id="rId85"/>
    <p:sldId id="501" r:id="rId86"/>
    <p:sldId id="502" r:id="rId87"/>
    <p:sldId id="503" r:id="rId88"/>
    <p:sldId id="504" r:id="rId89"/>
    <p:sldId id="505" r:id="rId90"/>
    <p:sldId id="506" r:id="rId91"/>
    <p:sldId id="333" r:id="rId92"/>
  </p:sldIdLst>
  <p:sldSz cx="6858000" cy="9906000" type="A4"/>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2838BEF-8BB2-4498-84A7-C5851F593DF1}" styleName="Estilo Médio 4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A488322-F2BA-4B5B-9748-0D474271808F}" styleName="Estilo Médio 3 - Ênfas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2" autoAdjust="0"/>
    <p:restoredTop sz="95503" autoAdjust="0"/>
  </p:normalViewPr>
  <p:slideViewPr>
    <p:cSldViewPr>
      <p:cViewPr varScale="1">
        <p:scale>
          <a:sx n="70" d="100"/>
          <a:sy n="70" d="100"/>
        </p:scale>
        <p:origin x="485" y="139"/>
      </p:cViewPr>
      <p:guideLst>
        <p:guide orient="horz" pos="312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Símbolos utilizados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Neste conteúdo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7F0454C2-75CD-474A-B764-83893524863F}" type="presOf" srcId="{1BBA2A66-B48B-47F8-AC9A-FEDAC4AB3E0A}" destId="{3C0ED75A-A021-4542-B6B5-5DFD76A6914B}" srcOrd="0" destOrd="0" presId="urn:microsoft.com/office/officeart/2005/8/layout/vList2"/>
    <dgm:cxn modelId="{A30BCD57-1882-4725-890E-F77039297474}"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D006E179-9777-4B81-9D89-5ECD46BEF44F}" type="presOf" srcId="{5C25F760-6E7D-4397-8CC9-960701F6FE08}" destId="{4931F37B-104A-4A59-90FE-C5DA76E085D6}" srcOrd="0" destOrd="0" presId="urn:microsoft.com/office/officeart/2005/8/layout/vList2"/>
    <dgm:cxn modelId="{7271373D-0DC5-4C23-ABF9-8DE241102101}" type="presParOf" srcId="{3C0ED75A-A021-4542-B6B5-5DFD76A6914B}" destId="{EB347714-FF18-405B-AE05-B4F9A4050DCA}" srcOrd="0" destOrd="0" presId="urn:microsoft.com/office/officeart/2005/8/layout/vList2"/>
    <dgm:cxn modelId="{4D3CC6A2-BF30-47A4-9F5A-71E16CB9332D}"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Referências Bibliográficas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B4D4BCB3-B1C6-43E4-A6F5-99825AA51DAA}" type="presOf" srcId="{5C25F760-6E7D-4397-8CC9-960701F6FE08}" destId="{4931F37B-104A-4A59-90FE-C5DA76E085D6}" srcOrd="0" destOrd="0" presId="urn:microsoft.com/office/officeart/2005/8/layout/vList2"/>
    <dgm:cxn modelId="{404801BD-0228-4CEE-AD68-B25CA8CB2425}" type="presOf" srcId="{E8410AD7-19DE-4F08-BB13-EA41E12790CF}" destId="{EB347714-FF18-405B-AE05-B4F9A4050DCA}" srcOrd="0" destOrd="0" presId="urn:microsoft.com/office/officeart/2005/8/layout/vList2"/>
    <dgm:cxn modelId="{BB13FDB0-320F-40D0-B15D-2C4525DDE541}" type="presOf" srcId="{1BBA2A66-B48B-47F8-AC9A-FEDAC4AB3E0A}" destId="{3C0ED75A-A021-4542-B6B5-5DFD76A6914B}" srcOrd="0" destOrd="0" presId="urn:microsoft.com/office/officeart/2005/8/layout/vList2"/>
    <dgm:cxn modelId="{B24FBB25-E198-432D-B461-1F4F90E8A57C}" type="presParOf" srcId="{3C0ED75A-A021-4542-B6B5-5DFD76A6914B}" destId="{EB347714-FF18-405B-AE05-B4F9A4050DCA}" srcOrd="0" destOrd="0" presId="urn:microsoft.com/office/officeart/2005/8/layout/vList2"/>
    <dgm:cxn modelId="{C66FEE1F-FF59-438B-9C22-819893110204}"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9360B3D6-9984-49C3-80FA-A93FB8C5B52A}" type="presOf" srcId="{E8410AD7-19DE-4F08-BB13-EA41E12790CF}" destId="{EB347714-FF18-405B-AE05-B4F9A4050DCA}" srcOrd="0" destOrd="0" presId="urn:microsoft.com/office/officeart/2005/8/layout/vList2"/>
    <dgm:cxn modelId="{A302D611-A05F-4AB9-977A-C53FF18C8868}" type="presOf" srcId="{1BBA2A66-B48B-47F8-AC9A-FEDAC4AB3E0A}" destId="{3C0ED75A-A021-4542-B6B5-5DFD76A6914B}" srcOrd="0" destOrd="0" presId="urn:microsoft.com/office/officeart/2005/8/layout/vList2"/>
    <dgm:cxn modelId="{7E620863-F719-4652-B595-5FF64C30F6D2}" type="presOf" srcId="{5C25F760-6E7D-4397-8CC9-960701F6FE08}" destId="{4931F37B-104A-4A59-90FE-C5DA76E085D6}" srcOrd="0" destOrd="0" presId="urn:microsoft.com/office/officeart/2005/8/layout/vList2"/>
    <dgm:cxn modelId="{F94831B5-F150-4150-BC2D-ADB6C550C845}" type="presParOf" srcId="{3C0ED75A-A021-4542-B6B5-5DFD76A6914B}" destId="{EB347714-FF18-405B-AE05-B4F9A4050DCA}" srcOrd="0" destOrd="0" presId="urn:microsoft.com/office/officeart/2005/8/layout/vList2"/>
    <dgm:cxn modelId="{A0C706D8-6268-413F-BF37-B095012C0A6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FC963C2A-C650-4829-83C8-3FA9CB16C1DB}"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00B3EA05-B65E-49AF-8D3C-D2CE777F58C1}" type="presOf" srcId="{E8410AD7-19DE-4F08-BB13-EA41E12790CF}" destId="{EB347714-FF18-405B-AE05-B4F9A4050DCA}" srcOrd="0" destOrd="0" presId="urn:microsoft.com/office/officeart/2005/8/layout/vList2"/>
    <dgm:cxn modelId="{5F7458D7-A990-4CD9-B6BF-7007B3EF2308}" type="presOf" srcId="{1BBA2A66-B48B-47F8-AC9A-FEDAC4AB3E0A}" destId="{3C0ED75A-A021-4542-B6B5-5DFD76A6914B}" srcOrd="0" destOrd="0" presId="urn:microsoft.com/office/officeart/2005/8/layout/vList2"/>
    <dgm:cxn modelId="{1DAC0079-DFA6-4A30-AA6B-AD690A4FE9C1}" type="presParOf" srcId="{3C0ED75A-A021-4542-B6B5-5DFD76A6914B}" destId="{EB347714-FF18-405B-AE05-B4F9A4050DCA}" srcOrd="0" destOrd="0" presId="urn:microsoft.com/office/officeart/2005/8/layout/vList2"/>
    <dgm:cxn modelId="{43C07097-0BE9-4380-B9A6-9B5073F4C1C3}"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A70C2-435F-480A-9E8A-718A05BABD61}" type="datetimeFigureOut">
              <a:rPr lang="pt-BR" smtClean="0"/>
              <a:t>17/01/2021</a:t>
            </a:fld>
            <a:endParaRPr lang="pt-BR"/>
          </a:p>
        </p:txBody>
      </p:sp>
      <p:sp>
        <p:nvSpPr>
          <p:cNvPr id="4" name="Espaço Reservado para Imagem de Slide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E0FC5E-261C-4E4F-917B-883B78CDF334}" type="slidenum">
              <a:rPr lang="pt-BR" smtClean="0"/>
              <a:t>‹nº›</a:t>
            </a:fld>
            <a:endParaRPr lang="pt-BR"/>
          </a:p>
        </p:txBody>
      </p:sp>
    </p:spTree>
    <p:extLst>
      <p:ext uri="{BB962C8B-B14F-4D97-AF65-F5344CB8AC3E}">
        <p14:creationId xmlns:p14="http://schemas.microsoft.com/office/powerpoint/2010/main" val="2885865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1</a:t>
            </a:fld>
            <a:endParaRPr lang="pt-BR"/>
          </a:p>
        </p:txBody>
      </p:sp>
    </p:spTree>
    <p:extLst>
      <p:ext uri="{BB962C8B-B14F-4D97-AF65-F5344CB8AC3E}">
        <p14:creationId xmlns:p14="http://schemas.microsoft.com/office/powerpoint/2010/main" val="1705142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14350" y="3077284"/>
            <a:ext cx="5829300" cy="2123369"/>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17/01/2021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17/01/2021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4972050" y="396703"/>
            <a:ext cx="1543050" cy="8452203"/>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342900" y="396703"/>
            <a:ext cx="4514850" cy="8452203"/>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17/01/2021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17/01/2021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541735" y="6365524"/>
            <a:ext cx="5829300" cy="1967442"/>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41735" y="4198588"/>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17/01/2021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34290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348615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17/01/2021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1"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342901"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3483770" y="2217385"/>
            <a:ext cx="3031332"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3483770" y="3141486"/>
            <a:ext cx="3031332"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2E700DB3-DBF0-4086-B675-117E7A9610B8}" type="datetimeFigureOut">
              <a:rPr lang="pt-BR" smtClean="0"/>
              <a:pPr/>
              <a:t>17/01/2021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2E700DB3-DBF0-4086-B675-117E7A9610B8}" type="datetimeFigureOut">
              <a:rPr lang="pt-BR" smtClean="0"/>
              <a:pPr/>
              <a:t>17/01/2021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2E700DB3-DBF0-4086-B675-117E7A9610B8}" type="datetimeFigureOut">
              <a:rPr lang="pt-BR" smtClean="0"/>
              <a:pPr/>
              <a:t>17/01/2021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342901" y="394405"/>
            <a:ext cx="2256235" cy="1678517"/>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2681288" y="394409"/>
            <a:ext cx="3833812"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342901" y="2072924"/>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17/01/2021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344216" y="6934200"/>
            <a:ext cx="4114800" cy="818622"/>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17/01/2021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342900" y="9181398"/>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2E700DB3-DBF0-4086-B675-117E7A9610B8}" type="datetimeFigureOut">
              <a:rPr lang="pt-BR" smtClean="0"/>
              <a:pPr/>
              <a:t>17/01/2021</a:t>
            </a:fld>
            <a:endParaRPr lang="pt-BR"/>
          </a:p>
        </p:txBody>
      </p:sp>
      <p:sp>
        <p:nvSpPr>
          <p:cNvPr id="5" name="Espaço Reservado para Rodapé 4"/>
          <p:cNvSpPr>
            <a:spLocks noGrp="1"/>
          </p:cNvSpPr>
          <p:nvPr>
            <p:ph type="ftr" sz="quarter" idx="3"/>
          </p:nvPr>
        </p:nvSpPr>
        <p:spPr>
          <a:xfrm>
            <a:off x="2343150" y="9181398"/>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4914900" y="9181398"/>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2119D8CF-8DEC-4D9F-84EE-ADF04DFF3391}"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2.jpeg"/><Relationship Id="rId7" Type="http://schemas.openxmlformats.org/officeDocument/2006/relationships/diagramData" Target="../diagrams/data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11" Type="http://schemas.microsoft.com/office/2007/relationships/diagramDrawing" Target="../diagrams/drawing3.xml"/><Relationship Id="rId5" Type="http://schemas.openxmlformats.org/officeDocument/2006/relationships/hyperlink" Target="https://www.youtube.com/watch?v=BoMmj_Xt-pk" TargetMode="External"/><Relationship Id="rId10" Type="http://schemas.openxmlformats.org/officeDocument/2006/relationships/diagramColors" Target="../diagrams/colors3.xml"/><Relationship Id="rId4" Type="http://schemas.openxmlformats.org/officeDocument/2006/relationships/image" Target="../media/image12.png"/><Relationship Id="rId9"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jpeg"/><Relationship Id="rId7" Type="http://schemas.openxmlformats.org/officeDocument/2006/relationships/diagramLayout" Target="../diagrams/layout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Data" Target="../diagrams/data4.xml"/><Relationship Id="rId5" Type="http://schemas.openxmlformats.org/officeDocument/2006/relationships/image" Target="../media/image24.png"/><Relationship Id="rId10" Type="http://schemas.microsoft.com/office/2007/relationships/diagramDrawing" Target="../diagrams/drawing4.xml"/><Relationship Id="rId4" Type="http://schemas.openxmlformats.org/officeDocument/2006/relationships/image" Target="../media/image14.png"/><Relationship Id="rId9" Type="http://schemas.openxmlformats.org/officeDocument/2006/relationships/diagramColors" Target="../diagrams/colors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jpe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gif"/><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3" Type="http://schemas.openxmlformats.org/officeDocument/2006/relationships/hyperlink" Target="http://www.youtube.com/c/JMarySystems/playlists?view_as=subscriber" TargetMode="External"/><Relationship Id="rId7" Type="http://schemas.openxmlformats.org/officeDocument/2006/relationships/image" Target="../media/image4.png"/><Relationship Id="rId12" Type="http://schemas.openxmlformats.org/officeDocument/2006/relationships/hyperlink" Target="mailto:jmarysystems@mail.com"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hyperlink" Target="http://www.jmarysystems.com.br/" TargetMode="External"/><Relationship Id="rId5" Type="http://schemas.openxmlformats.org/officeDocument/2006/relationships/hyperlink" Target="https://github.com/jmarysystems?tab=repositories" TargetMode="External"/><Relationship Id="rId10" Type="http://schemas.openxmlformats.org/officeDocument/2006/relationships/hyperlink" Target="http://www.jmarysystems.com.br/Perguntas_e_Respostas/Perguntas_e_Respostas.html" TargetMode="External"/><Relationship Id="rId4" Type="http://schemas.openxmlformats.org/officeDocument/2006/relationships/hyperlink" Target="http://www.jmarysystems.com.br/Leitura_e_Aprendizagem/Leitura_e_Aprendizagem.html" TargetMode="External"/><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47.png"/><Relationship Id="rId4" Type="http://schemas.openxmlformats.org/officeDocument/2006/relationships/image" Target="../media/image2.jpeg"/><Relationship Id="rId9"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slide" Target="slide30.xml"/><Relationship Id="rId18" Type="http://schemas.openxmlformats.org/officeDocument/2006/relationships/slide" Target="slide37.xml"/><Relationship Id="rId3" Type="http://schemas.openxmlformats.org/officeDocument/2006/relationships/image" Target="../media/image2.jpeg"/><Relationship Id="rId7" Type="http://schemas.openxmlformats.org/officeDocument/2006/relationships/slide" Target="slide21.xml"/><Relationship Id="rId12" Type="http://schemas.openxmlformats.org/officeDocument/2006/relationships/slide" Target="slide29.xml"/><Relationship Id="rId17" Type="http://schemas.openxmlformats.org/officeDocument/2006/relationships/slide" Target="slide35.xml"/><Relationship Id="rId2" Type="http://schemas.openxmlformats.org/officeDocument/2006/relationships/image" Target="../media/image3.png"/><Relationship Id="rId16" Type="http://schemas.openxmlformats.org/officeDocument/2006/relationships/slide" Target="slide34.xml"/><Relationship Id="rId20" Type="http://schemas.openxmlformats.org/officeDocument/2006/relationships/slide" Target="slide39.xml"/><Relationship Id="rId1" Type="http://schemas.openxmlformats.org/officeDocument/2006/relationships/slideLayout" Target="../slideLayouts/slideLayout1.xml"/><Relationship Id="rId6" Type="http://schemas.openxmlformats.org/officeDocument/2006/relationships/slide" Target="slide20.xml"/><Relationship Id="rId11" Type="http://schemas.openxmlformats.org/officeDocument/2006/relationships/slide" Target="slide27.xml"/><Relationship Id="rId5" Type="http://schemas.openxmlformats.org/officeDocument/2006/relationships/slide" Target="slide13.xml"/><Relationship Id="rId15" Type="http://schemas.openxmlformats.org/officeDocument/2006/relationships/slide" Target="slide33.xml"/><Relationship Id="rId10" Type="http://schemas.openxmlformats.org/officeDocument/2006/relationships/slide" Target="slide25.xml"/><Relationship Id="rId19" Type="http://schemas.openxmlformats.org/officeDocument/2006/relationships/slide" Target="slide38.xml"/><Relationship Id="rId4" Type="http://schemas.openxmlformats.org/officeDocument/2006/relationships/slide" Target="slide12.xml"/><Relationship Id="rId9" Type="http://schemas.openxmlformats.org/officeDocument/2006/relationships/slide" Target="slide24.xml"/><Relationship Id="rId14" Type="http://schemas.openxmlformats.org/officeDocument/2006/relationships/slide" Target="slide31.xml"/></Relationships>
</file>

<file path=ppt/slides/_rels/slide6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png"/><Relationship Id="rId7" Type="http://schemas.openxmlformats.org/officeDocument/2006/relationships/image" Target="../media/image5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5.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6.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7.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0.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79.xml"/><Relationship Id="rId3" Type="http://schemas.openxmlformats.org/officeDocument/2006/relationships/image" Target="../media/image2.jpeg"/><Relationship Id="rId7" Type="http://schemas.openxmlformats.org/officeDocument/2006/relationships/slide" Target="slide48.xml"/><Relationship Id="rId12" Type="http://schemas.openxmlformats.org/officeDocument/2006/relationships/slide" Target="slide77.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71.xml"/><Relationship Id="rId5" Type="http://schemas.openxmlformats.org/officeDocument/2006/relationships/slide" Target="slide43.xml"/><Relationship Id="rId10" Type="http://schemas.openxmlformats.org/officeDocument/2006/relationships/slide" Target="slide63.xml"/><Relationship Id="rId4" Type="http://schemas.openxmlformats.org/officeDocument/2006/relationships/slide" Target="slide41.xml"/><Relationship Id="rId9" Type="http://schemas.openxmlformats.org/officeDocument/2006/relationships/slide" Target="slide56.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png"/><Relationship Id="rId7" Type="http://schemas.openxmlformats.org/officeDocument/2006/relationships/image" Target="../media/image6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 Id="rId9"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7.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2.jpeg"/><Relationship Id="rId21" Type="http://schemas.openxmlformats.org/officeDocument/2006/relationships/image" Target="../media/image24.png"/><Relationship Id="rId7" Type="http://schemas.openxmlformats.org/officeDocument/2006/relationships/diagramColors" Target="../diagrams/colors1.xml"/><Relationship Id="rId12" Type="http://schemas.openxmlformats.org/officeDocument/2006/relationships/image" Target="../media/image15.jpeg"/><Relationship Id="rId17"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14.png"/><Relationship Id="rId5" Type="http://schemas.openxmlformats.org/officeDocument/2006/relationships/diagramLayout" Target="../diagrams/layout1.xml"/><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diagramData" Target="../diagrams/data1.xml"/><Relationship Id="rId9" Type="http://schemas.openxmlformats.org/officeDocument/2006/relationships/image" Target="../media/image12.png"/><Relationship Id="rId14" Type="http://schemas.openxmlformats.org/officeDocument/2006/relationships/image" Target="../media/image17.jpeg"/><Relationship Id="rId22"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20.png"/><Relationship Id="rId4" Type="http://schemas.openxmlformats.org/officeDocument/2006/relationships/image" Target="../media/image25.png"/></Relationships>
</file>

<file path=ppt/slides/_rels/slide8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20.png"/><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20.png"/><Relationship Id="rId4" Type="http://schemas.openxmlformats.org/officeDocument/2006/relationships/image" Target="../media/image25.png"/></Relationships>
</file>

<file path=ppt/slides/_rels/slide8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20.png"/><Relationship Id="rId4" Type="http://schemas.openxmlformats.org/officeDocument/2006/relationships/image" Target="../media/image25.png"/></Relationships>
</file>

<file path=ppt/slides/_rels/slide8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20.png"/><Relationship Id="rId4" Type="http://schemas.openxmlformats.org/officeDocument/2006/relationships/image" Target="../media/image25.png"/></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20.png"/><Relationship Id="rId4" Type="http://schemas.openxmlformats.org/officeDocument/2006/relationships/image" Target="../media/image25.png"/></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20.png"/><Relationship Id="rId4" Type="http://schemas.openxmlformats.org/officeDocument/2006/relationships/image" Target="../media/image25.png"/></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20.png"/><Relationship Id="rId4" Type="http://schemas.openxmlformats.org/officeDocument/2006/relationships/image" Target="../media/image25.png"/></Relationships>
</file>

<file path=ppt/slides/_rels/slide8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20.png"/><Relationship Id="rId4" Type="http://schemas.openxmlformats.org/officeDocument/2006/relationships/image" Target="../media/image25.png"/></Relationships>
</file>

<file path=ppt/slides/_rels/slide8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20.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6.png"/><Relationship Id="rId4" Type="http://schemas.openxmlformats.org/officeDocument/2006/relationships/diagramData" Target="../diagrams/data2.xml"/><Relationship Id="rId9" Type="http://schemas.openxmlformats.org/officeDocument/2006/relationships/image" Target="../media/image15.jpeg"/></Relationships>
</file>

<file path=ppt/slides/_rels/slide9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20.png"/><Relationship Id="rId4" Type="http://schemas.openxmlformats.org/officeDocument/2006/relationships/image" Target="../media/image25.png"/></Relationships>
</file>

<file path=ppt/slides/_rels/slide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3"/>
          <a:stretch>
            <a:fillRect/>
          </a:stretch>
        </p:blipFill>
        <p:spPr>
          <a:xfrm>
            <a:off x="893127" y="1000561"/>
            <a:ext cx="3371850" cy="3520391"/>
          </a:xfrm>
          <a:prstGeom prst="rect">
            <a:avLst/>
          </a:prstGeom>
        </p:spPr>
      </p:pic>
      <p:pic>
        <p:nvPicPr>
          <p:cNvPr id="21" name="Picture 2" descr="Resultado de imagem para java"/>
          <p:cNvPicPr>
            <a:picLocks noChangeAspect="1" noChangeArrowheads="1"/>
          </p:cNvPicPr>
          <p:nvPr/>
        </p:nvPicPr>
        <p:blipFill>
          <a:blip r:embed="rId4"/>
          <a:srcRect/>
          <a:stretch>
            <a:fillRect/>
          </a:stretch>
        </p:blipFill>
        <p:spPr bwMode="auto">
          <a:xfrm>
            <a:off x="4725144" y="7203488"/>
            <a:ext cx="1643074" cy="2286016"/>
          </a:xfrm>
          <a:prstGeom prst="rect">
            <a:avLst/>
          </a:prstGeom>
          <a:noFill/>
        </p:spPr>
      </p:pic>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Cruz 2"/>
          <p:cNvSpPr/>
          <p:nvPr/>
        </p:nvSpPr>
        <p:spPr>
          <a:xfrm>
            <a:off x="4378214"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0" name="Cruz 1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3283136" y="7203488"/>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3" name="Retângulo 12"/>
          <p:cNvSpPr/>
          <p:nvPr/>
        </p:nvSpPr>
        <p:spPr>
          <a:xfrm>
            <a:off x="4789317" y="7203488"/>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5" name="Retângulo 1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6" name="Retângulo 1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7" name="Título 1"/>
          <p:cNvSpPr txBox="1">
            <a:spLocks/>
          </p:cNvSpPr>
          <p:nvPr/>
        </p:nvSpPr>
        <p:spPr>
          <a:xfrm>
            <a:off x="345198" y="3323772"/>
            <a:ext cx="6167608" cy="5157620"/>
          </a:xfrm>
          <a:prstGeom prst="rect">
            <a:avLst/>
          </a:prstGeom>
        </p:spPr>
        <p:txBody>
          <a:bodyPr vert="horz" lIns="91440" tIns="45720" rIns="91440" bIns="45720" rtlCol="0" anchor="ctr">
            <a:noAutofit/>
          </a:bodyPr>
          <a:lstStyle/>
          <a:p>
            <a:pPr lvl="0" algn="ctr">
              <a:spcBef>
                <a:spcPct val="0"/>
              </a:spcBef>
              <a:defRPr/>
            </a:pPr>
            <a:r>
              <a:rPr lang="pt-BR" sz="4800" b="1" dirty="0">
                <a:latin typeface="+mj-lt"/>
                <a:ea typeface="+mj-ea"/>
                <a:cs typeface="+mj-cs"/>
              </a:rPr>
              <a:t>Conceitos básicos</a:t>
            </a:r>
          </a:p>
          <a:p>
            <a:pPr lvl="0" algn="ctr">
              <a:spcBef>
                <a:spcPct val="0"/>
              </a:spcBef>
              <a:defRPr/>
            </a:pPr>
            <a:r>
              <a:rPr lang="pt-BR" sz="4800" b="1" dirty="0">
                <a:latin typeface="+mj-lt"/>
                <a:ea typeface="+mj-ea"/>
                <a:cs typeface="+mj-cs"/>
              </a:rPr>
              <a:t>e termologias usadas na programação orientada a objetos</a:t>
            </a:r>
            <a:endParaRPr kumimoji="0" lang="pt-BR" sz="4800" b="1" i="0" u="none" strike="noStrike" kern="1200" cap="none" spc="0" normalizeH="0" baseline="0" noProof="0" dirty="0">
              <a:ln>
                <a:noFill/>
              </a:ln>
              <a:solidFill>
                <a:schemeClr val="tx1"/>
              </a:solidFill>
              <a:effectLst/>
              <a:uLnTx/>
              <a:uFillTx/>
              <a:latin typeface="+mj-lt"/>
              <a:ea typeface="+mj-ea"/>
              <a:cs typeface="+mj-cs"/>
            </a:endParaRPr>
          </a:p>
        </p:txBody>
      </p:sp>
      <p:pic>
        <p:nvPicPr>
          <p:cNvPr id="24" name="Picture 2" descr="GitHub lança aplicativo oficial para Android e permite acesso antecipado -  TudoCelular.com"/>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991" t="5073" r="28638" b="3599"/>
          <a:stretch/>
        </p:blipFill>
        <p:spPr bwMode="auto">
          <a:xfrm>
            <a:off x="4031248" y="1350721"/>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25" name="Retângulo 24"/>
          <p:cNvSpPr/>
          <p:nvPr/>
        </p:nvSpPr>
        <p:spPr>
          <a:xfrm>
            <a:off x="4264977" y="1264585"/>
            <a:ext cx="1720368" cy="492443"/>
          </a:xfrm>
          <a:prstGeom prst="rect">
            <a:avLst/>
          </a:prstGeom>
        </p:spPr>
        <p:txBody>
          <a:bodyPr wrap="square">
            <a:spAutoFit/>
          </a:bodyPr>
          <a:lstStyle/>
          <a:p>
            <a:r>
              <a:rPr lang="pt-BR" sz="1300" dirty="0" smtClean="0"/>
              <a:t>Baixe este projeto em Java no Github.</a:t>
            </a:r>
            <a:endParaRPr lang="pt-BR" sz="1300" dirty="0"/>
          </a:p>
        </p:txBody>
      </p:sp>
      <p:pic>
        <p:nvPicPr>
          <p:cNvPr id="26" name="Imagem 25"/>
          <p:cNvPicPr>
            <a:picLocks noChangeAspect="1"/>
          </p:cNvPicPr>
          <p:nvPr/>
        </p:nvPicPr>
        <p:blipFill>
          <a:blip r:embed="rId7"/>
          <a:stretch>
            <a:fillRect/>
          </a:stretch>
        </p:blipFill>
        <p:spPr>
          <a:xfrm>
            <a:off x="1586167" y="2236726"/>
            <a:ext cx="1122753" cy="85389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Retângulo 4"/>
          <p:cNvSpPr/>
          <p:nvPr/>
        </p:nvSpPr>
        <p:spPr>
          <a:xfrm>
            <a:off x="4546979" y="1176787"/>
            <a:ext cx="1737976" cy="3770263"/>
          </a:xfrm>
          <a:prstGeom prst="rect">
            <a:avLst/>
          </a:prstGeom>
        </p:spPr>
        <p:txBody>
          <a:bodyPr wrap="none">
            <a:spAutoFit/>
          </a:bodyPr>
          <a:lstStyle/>
          <a:p>
            <a:r>
              <a:rPr lang="pt-BR" sz="23900" b="1" dirty="0" smtClean="0"/>
              <a:t>2</a:t>
            </a:r>
            <a:endParaRPr lang="pt-BR" sz="23900" dirty="0"/>
          </a:p>
        </p:txBody>
      </p:sp>
      <p:sp>
        <p:nvSpPr>
          <p:cNvPr id="6" name="Retângulo 5"/>
          <p:cNvSpPr/>
          <p:nvPr/>
        </p:nvSpPr>
        <p:spPr>
          <a:xfrm>
            <a:off x="4789317" y="2515915"/>
            <a:ext cx="785536" cy="369332"/>
          </a:xfrm>
          <a:prstGeom prst="rect">
            <a:avLst/>
          </a:prstGeom>
        </p:spPr>
        <p:txBody>
          <a:bodyPr wrap="none">
            <a:spAutoFit/>
          </a:bodyPr>
          <a:lstStyle/>
          <a:p>
            <a:r>
              <a:rPr lang="pt-BR" b="1" dirty="0" smtClean="0"/>
              <a:t>PARTE</a:t>
            </a:r>
            <a:endParaRPr lang="pt-BR" dirty="0"/>
          </a:p>
        </p:txBody>
      </p:sp>
    </p:spTree>
    <p:extLst>
      <p:ext uri="{BB962C8B-B14F-4D97-AF65-F5344CB8AC3E}">
        <p14:creationId xmlns:p14="http://schemas.microsoft.com/office/powerpoint/2010/main" val="4105603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pSp>
        <p:nvGrpSpPr>
          <p:cNvPr id="2" name="Grupo 1"/>
          <p:cNvGrpSpPr/>
          <p:nvPr/>
        </p:nvGrpSpPr>
        <p:grpSpPr>
          <a:xfrm>
            <a:off x="377263" y="1784648"/>
            <a:ext cx="6083295" cy="548692"/>
            <a:chOff x="348267" y="1928692"/>
            <a:chExt cx="6063113" cy="548692"/>
          </a:xfrm>
        </p:grpSpPr>
        <p:sp>
          <p:nvSpPr>
            <p:cNvPr id="14" name="Retângulo de cantos arredondados 13"/>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4"/>
            <a:stretch>
              <a:fillRect/>
            </a:stretch>
          </p:blipFill>
          <p:spPr>
            <a:xfrm>
              <a:off x="425771" y="1977444"/>
              <a:ext cx="482949" cy="446489"/>
            </a:xfrm>
            <a:prstGeom prst="rect">
              <a:avLst/>
            </a:prstGeom>
          </p:spPr>
        </p:pic>
      </p:grpSp>
      <p:sp>
        <p:nvSpPr>
          <p:cNvPr id="21" name="Retângulo de cantos arredondados 20"/>
          <p:cNvSpPr/>
          <p:nvPr/>
        </p:nvSpPr>
        <p:spPr>
          <a:xfrm>
            <a:off x="384070" y="2336145"/>
            <a:ext cx="6063113" cy="1536736"/>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Vamos começar a </a:t>
            </a:r>
            <a:r>
              <a:rPr lang="pt-BR" sz="1400" dirty="0" smtClean="0"/>
              <a:t>construção do conhecimento </a:t>
            </a:r>
            <a:r>
              <a:rPr lang="pt-BR" sz="1400" dirty="0"/>
              <a:t>neste oceano de letras, sílabas, palavras, frases e versos que bem estruturados produzem e </a:t>
            </a:r>
            <a:r>
              <a:rPr lang="pt-BR" sz="1400" dirty="0" smtClean="0"/>
              <a:t>transmitem </a:t>
            </a:r>
            <a:r>
              <a:rPr lang="pt-BR" sz="1400" dirty="0"/>
              <a:t>conhecimento.</a:t>
            </a:r>
          </a:p>
          <a:p>
            <a:pPr algn="just"/>
            <a:endParaRPr lang="pt-BR" sz="1400" dirty="0"/>
          </a:p>
          <a:p>
            <a:pPr algn="just"/>
            <a:r>
              <a:rPr lang="pt-BR" sz="1400" dirty="0"/>
              <a:t>Para aprender, uma boa leitura ou várias até fixar o que foi lido é o primeiro passo no mundo do conhecimento. O segundo passo é a resolução dos exercícios escritos à mão e no mesmo dia estudado.</a:t>
            </a:r>
          </a:p>
        </p:txBody>
      </p:sp>
      <p:sp>
        <p:nvSpPr>
          <p:cNvPr id="29" name="Retângulo de cantos arredondados 28"/>
          <p:cNvSpPr/>
          <p:nvPr/>
        </p:nvSpPr>
        <p:spPr>
          <a:xfrm>
            <a:off x="377263" y="4576794"/>
            <a:ext cx="6063113" cy="498471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r>
              <a:rPr lang="pt-BR" sz="1400" dirty="0" smtClean="0"/>
              <a:t>Nesta disciplina ou qualquer outra, você precisa absorver o que estuda.</a:t>
            </a:r>
          </a:p>
          <a:p>
            <a:pPr algn="just"/>
            <a:endParaRPr lang="pt-BR" sz="1400" dirty="0"/>
          </a:p>
          <a:p>
            <a:pPr algn="just"/>
            <a:r>
              <a:rPr lang="pt-BR" sz="1400" dirty="0"/>
              <a:t>Por isso após você estudar </a:t>
            </a:r>
            <a:r>
              <a:rPr lang="pt-BR" sz="1400" dirty="0" smtClean="0"/>
              <a:t>todo ou parte do </a:t>
            </a:r>
            <a:r>
              <a:rPr lang="pt-BR" sz="1400" dirty="0"/>
              <a:t>conteúdo desta disciplina, resolva os </a:t>
            </a:r>
            <a:r>
              <a:rPr lang="pt-BR" sz="1400" dirty="0" smtClean="0"/>
              <a:t>exercícios ou crie alguns você mesmo com suas anotações.</a:t>
            </a:r>
            <a:endParaRPr lang="pt-BR" sz="1400" dirty="0"/>
          </a:p>
          <a:p>
            <a:pPr algn="just"/>
            <a:endParaRPr lang="pt-BR" sz="1400" dirty="0"/>
          </a:p>
          <a:p>
            <a:pPr algn="just"/>
            <a:r>
              <a:rPr lang="pt-BR" sz="1400" dirty="0" smtClean="0"/>
              <a:t>Lembrando que o estudo é feito após assistir a aula, assistir a aula não é estudar.</a:t>
            </a:r>
          </a:p>
          <a:p>
            <a:pPr algn="just"/>
            <a:endParaRPr lang="pt-BR" sz="1400" dirty="0"/>
          </a:p>
          <a:p>
            <a:pPr algn="just"/>
            <a:r>
              <a:rPr lang="pt-BR" sz="1400" dirty="0" smtClean="0"/>
              <a:t>Todo conteúdo após estudado é necessário ser feito a resolução dos exercícios para poder fixar o conhecimento.</a:t>
            </a:r>
          </a:p>
          <a:p>
            <a:pPr algn="just"/>
            <a:endParaRPr lang="pt-BR" sz="1400" dirty="0"/>
          </a:p>
          <a:p>
            <a:pPr algn="just"/>
            <a:r>
              <a:rPr lang="pt-BR" sz="1400" dirty="0" smtClean="0"/>
              <a:t>No entanto os exercícios tem de serem escritos e resolvidos no caderno à mão, após o estudo do conteúdo e no mesmo dia.</a:t>
            </a:r>
          </a:p>
          <a:p>
            <a:pPr algn="just"/>
            <a:endParaRPr lang="pt-BR" sz="1400" dirty="0"/>
          </a:p>
          <a:p>
            <a:pPr algn="just"/>
            <a:r>
              <a:rPr lang="pt-BR" sz="1400" dirty="0" smtClean="0"/>
              <a:t>Caso se interesse mais sobre estas táticas condicionadas a nós seres humanos criadas, desenvolvidas e aperfeiçoadas durante décadas, assista a palestra do gênio e super.:</a:t>
            </a:r>
          </a:p>
          <a:p>
            <a:pPr algn="just"/>
            <a:endParaRPr lang="pt-BR" sz="1400" dirty="0" smtClean="0"/>
          </a:p>
          <a:p>
            <a:pPr algn="just"/>
            <a:r>
              <a:rPr lang="pt-BR" sz="1400" b="1" dirty="0"/>
              <a:t>Prof Pierluigi Piazzi </a:t>
            </a:r>
            <a:endParaRPr lang="pt-BR" sz="1400" b="1" dirty="0" smtClean="0"/>
          </a:p>
          <a:p>
            <a:pPr algn="just"/>
            <a:endParaRPr lang="pt-BR" sz="1400" b="1" dirty="0"/>
          </a:p>
          <a:p>
            <a:pPr algn="just"/>
            <a:r>
              <a:rPr lang="pt-BR" sz="1400" b="1" dirty="0" smtClean="0">
                <a:hlinkClick r:id="rId5"/>
              </a:rPr>
              <a:t>Link:</a:t>
            </a:r>
            <a:r>
              <a:rPr lang="pt-BR" sz="1400" b="1" dirty="0"/>
              <a:t> </a:t>
            </a:r>
            <a:r>
              <a:rPr lang="pt-BR" sz="1400" b="1" dirty="0" smtClean="0"/>
              <a:t>https</a:t>
            </a:r>
            <a:r>
              <a:rPr lang="pt-BR" sz="1400" b="1" dirty="0"/>
              <a:t>://www.youtube.com/watch?v=BoMmj_Xt-pk</a:t>
            </a:r>
          </a:p>
          <a:p>
            <a:pPr algn="just"/>
            <a:r>
              <a:rPr lang="pt-BR" sz="1400" dirty="0" smtClean="0"/>
              <a:t>  </a:t>
            </a:r>
            <a:endParaRPr lang="pt-BR" sz="1400" dirty="0"/>
          </a:p>
        </p:txBody>
      </p:sp>
      <p:grpSp>
        <p:nvGrpSpPr>
          <p:cNvPr id="26" name="Grupo 25"/>
          <p:cNvGrpSpPr/>
          <p:nvPr/>
        </p:nvGrpSpPr>
        <p:grpSpPr>
          <a:xfrm>
            <a:off x="384069" y="4016896"/>
            <a:ext cx="6063113" cy="548692"/>
            <a:chOff x="348266" y="2575709"/>
            <a:chExt cx="6063113" cy="548692"/>
          </a:xfrm>
        </p:grpSpPr>
        <p:sp>
          <p:nvSpPr>
            <p:cNvPr id="27" name="Retângulo de cantos arredondados 26"/>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8" name="Imagem 27"/>
            <p:cNvPicPr>
              <a:picLocks noChangeAspect="1"/>
            </p:cNvPicPr>
            <p:nvPr/>
          </p:nvPicPr>
          <p:blipFill rotWithShape="1">
            <a:blip r:embed="rId6"/>
            <a:srcRect l="6321" t="6321" r="6320" b="6320"/>
            <a:stretch/>
          </p:blipFill>
          <p:spPr>
            <a:xfrm>
              <a:off x="401489" y="2597505"/>
              <a:ext cx="579239" cy="505099"/>
            </a:xfrm>
            <a:prstGeom prst="rect">
              <a:avLst/>
            </a:prstGeom>
          </p:spPr>
        </p:pic>
      </p:grpSp>
      <p:sp>
        <p:nvSpPr>
          <p:cNvPr id="31" name="Cruz 30"/>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ruz 3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4" name="Retângulo 33"/>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23" name="Diagrama 22"/>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2620500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223732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Não se esqueça que em cada unidade você encontrará um vídeo que deverá ser assistido no momento </a:t>
            </a:r>
            <a:r>
              <a:rPr lang="pt-BR" sz="1400" dirty="0" smtClean="0"/>
              <a:t>indicado. </a:t>
            </a:r>
          </a:p>
          <a:p>
            <a:pPr algn="just"/>
            <a:endParaRPr lang="pt-BR" sz="1400" dirty="0"/>
          </a:p>
          <a:p>
            <a:pPr algn="just"/>
            <a:r>
              <a:rPr lang="pt-BR" sz="1400" dirty="0" smtClean="0"/>
              <a:t>Este </a:t>
            </a:r>
            <a:r>
              <a:rPr lang="pt-BR" sz="1400" dirty="0"/>
              <a:t>vídeo irá complementar </a:t>
            </a:r>
            <a:r>
              <a:rPr lang="pt-BR" sz="1400" dirty="0" smtClean="0"/>
              <a:t>este conteúdo a </a:t>
            </a:r>
            <a:r>
              <a:rPr lang="pt-BR" sz="1400" dirty="0"/>
              <a:t>fim de ampliar, ainda mais, o seu conhecimento acerca do tema tratado em cada unidade. </a:t>
            </a:r>
            <a:endParaRPr lang="pt-BR" sz="1400" dirty="0" smtClean="0"/>
          </a:p>
          <a:p>
            <a:pPr algn="just"/>
            <a:endParaRPr lang="pt-BR" sz="1400" dirty="0"/>
          </a:p>
          <a:p>
            <a:pPr algn="just"/>
            <a:r>
              <a:rPr lang="pt-BR" sz="1400" dirty="0" smtClean="0"/>
              <a:t>Ao </a:t>
            </a:r>
            <a:r>
              <a:rPr lang="pt-BR" sz="1400" dirty="0"/>
              <a:t>final de cada unidade você deverá realizar as </a:t>
            </a:r>
            <a:r>
              <a:rPr lang="pt-BR" sz="1400" dirty="0" smtClean="0"/>
              <a:t>atividades.</a:t>
            </a:r>
            <a:endParaRPr lang="pt-BR" sz="1400" dirty="0"/>
          </a:p>
        </p:txBody>
      </p:sp>
      <p:grpSp>
        <p:nvGrpSpPr>
          <p:cNvPr id="20" name="Grupo 19"/>
          <p:cNvGrpSpPr/>
          <p:nvPr/>
        </p:nvGrpSpPr>
        <p:grpSpPr>
          <a:xfrm>
            <a:off x="377263" y="1824796"/>
            <a:ext cx="6063113" cy="548692"/>
            <a:chOff x="355490" y="3223492"/>
            <a:chExt cx="6063113" cy="548692"/>
          </a:xfrm>
        </p:grpSpPr>
        <p:sp>
          <p:nvSpPr>
            <p:cNvPr id="22" name="Retângulo de cantos arredondados 21"/>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3" name="Imagem 22"/>
            <p:cNvPicPr>
              <a:picLocks noChangeAspect="1"/>
            </p:cNvPicPr>
            <p:nvPr/>
          </p:nvPicPr>
          <p:blipFill rotWithShape="1">
            <a:blip r:embed="rId4"/>
            <a:srcRect l="9375" t="7251" r="12500" b="8375"/>
            <a:stretch/>
          </p:blipFill>
          <p:spPr>
            <a:xfrm>
              <a:off x="395371" y="3242417"/>
              <a:ext cx="585357" cy="515040"/>
            </a:xfrm>
            <a:prstGeom prst="rect">
              <a:avLst/>
            </a:prstGeom>
          </p:spPr>
        </p:pic>
      </p:grpSp>
      <p:sp>
        <p:nvSpPr>
          <p:cNvPr id="24" name="Retângulo de cantos arredondados 23"/>
          <p:cNvSpPr/>
          <p:nvPr/>
        </p:nvSpPr>
        <p:spPr>
          <a:xfrm>
            <a:off x="384070" y="6465168"/>
            <a:ext cx="6063113" cy="309634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Uma pequena observação que quero deixar para você é: </a:t>
            </a:r>
            <a:endParaRPr lang="pt-BR" sz="1400" dirty="0" smtClean="0"/>
          </a:p>
          <a:p>
            <a:pPr algn="just"/>
            <a:endParaRPr lang="pt-BR" sz="1400" dirty="0" smtClean="0"/>
          </a:p>
          <a:p>
            <a:pPr algn="just"/>
            <a:r>
              <a:rPr lang="pt-BR" sz="1400" dirty="0" smtClean="0"/>
              <a:t>caso </a:t>
            </a:r>
            <a:r>
              <a:rPr lang="pt-BR" sz="1400" dirty="0"/>
              <a:t>não tenha visto por completo a Unidade </a:t>
            </a:r>
            <a:r>
              <a:rPr lang="pt-BR" sz="1400" dirty="0" smtClean="0"/>
              <a:t>anterior, </a:t>
            </a:r>
            <a:r>
              <a:rPr lang="pt-BR" sz="1400" dirty="0"/>
              <a:t>é importante que você retorne e estude totalmente essa unidade. </a:t>
            </a:r>
            <a:endParaRPr lang="pt-BR" sz="1400" dirty="0" smtClean="0"/>
          </a:p>
          <a:p>
            <a:pPr algn="just"/>
            <a:endParaRPr lang="pt-BR" sz="1400" dirty="0"/>
          </a:p>
          <a:p>
            <a:pPr algn="just"/>
            <a:r>
              <a:rPr lang="pt-BR" sz="1400" dirty="0" smtClean="0"/>
              <a:t>A nossas disciplinas são construídas </a:t>
            </a:r>
            <a:r>
              <a:rPr lang="pt-BR" sz="1400" dirty="0"/>
              <a:t>em cima de uma sequência lógica de assuntos. </a:t>
            </a:r>
            <a:endParaRPr lang="pt-BR" sz="1400" dirty="0" smtClean="0"/>
          </a:p>
          <a:p>
            <a:pPr algn="just"/>
            <a:endParaRPr lang="pt-BR" sz="1400" dirty="0"/>
          </a:p>
          <a:p>
            <a:pPr algn="just"/>
            <a:r>
              <a:rPr lang="pt-BR" sz="1400" dirty="0" smtClean="0"/>
              <a:t>Todos </a:t>
            </a:r>
            <a:r>
              <a:rPr lang="pt-BR" sz="1400" dirty="0"/>
              <a:t>eles têm como objetivo desenvolver o seu raciocínio lógico. </a:t>
            </a:r>
            <a:endParaRPr lang="pt-BR" sz="1400" dirty="0" smtClean="0"/>
          </a:p>
          <a:p>
            <a:pPr algn="just"/>
            <a:endParaRPr lang="pt-BR" sz="1400" dirty="0"/>
          </a:p>
          <a:p>
            <a:pPr algn="just"/>
            <a:r>
              <a:rPr lang="pt-BR" sz="1400" dirty="0" smtClean="0"/>
              <a:t>Isto </a:t>
            </a:r>
            <a:r>
              <a:rPr lang="pt-BR" sz="1400" dirty="0"/>
              <a:t>significa que se você avançar de unidade sem concluí-la, pode ter seu desenvolvimento comprometido. </a:t>
            </a:r>
            <a:endParaRPr lang="pt-BR" sz="1400" dirty="0" smtClean="0"/>
          </a:p>
          <a:p>
            <a:pPr algn="just"/>
            <a:endParaRPr lang="pt-BR" sz="1400" dirty="0"/>
          </a:p>
        </p:txBody>
      </p:sp>
      <p:grpSp>
        <p:nvGrpSpPr>
          <p:cNvPr id="25" name="Grupo 24"/>
          <p:cNvGrpSpPr/>
          <p:nvPr/>
        </p:nvGrpSpPr>
        <p:grpSpPr>
          <a:xfrm>
            <a:off x="390227" y="5916476"/>
            <a:ext cx="6056956" cy="548692"/>
            <a:chOff x="378577" y="7574744"/>
            <a:chExt cx="6029604" cy="548692"/>
          </a:xfrm>
        </p:grpSpPr>
        <p:sp>
          <p:nvSpPr>
            <p:cNvPr id="26" name="Retângulo de cantos arredondados 25"/>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27" name="Imagem 26"/>
            <p:cNvPicPr>
              <a:picLocks noChangeAspect="1"/>
            </p:cNvPicPr>
            <p:nvPr/>
          </p:nvPicPr>
          <p:blipFill>
            <a:blip r:embed="rId5"/>
            <a:stretch>
              <a:fillRect/>
            </a:stretch>
          </p:blipFill>
          <p:spPr>
            <a:xfrm>
              <a:off x="452700" y="7586053"/>
              <a:ext cx="806181" cy="525499"/>
            </a:xfrm>
            <a:prstGeom prst="rect">
              <a:avLst/>
            </a:prstGeom>
          </p:spPr>
        </p:pic>
      </p:gr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5" name="Diagrama 34"/>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2"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2753394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r>
              <a:rPr lang="pt-BR" sz="1400" dirty="0" smtClean="0"/>
              <a:t>A </a:t>
            </a:r>
            <a:r>
              <a:rPr lang="pt-BR" sz="1400" dirty="0"/>
              <a:t>maioria das linguagens de programação são orientadas a objetos como Java, C#, Python e C++ e, apesar de terem algumas diferenças na implementação, todas seguem os mesmos princípios e conceitos. </a:t>
            </a:r>
            <a:endParaRPr lang="pt-BR" sz="1400" dirty="0" smtClean="0"/>
          </a:p>
          <a:p>
            <a:pPr algn="just"/>
            <a:endParaRPr lang="pt-BR" sz="1400" dirty="0"/>
          </a:p>
          <a:p>
            <a:pPr algn="just"/>
            <a:r>
              <a:rPr lang="pt-BR" sz="1400" dirty="0" smtClean="0"/>
              <a:t>Muitos </a:t>
            </a:r>
            <a:r>
              <a:rPr lang="pt-BR" sz="1400" dirty="0"/>
              <a:t>programadores, apesar de utilizarem linguagens orientadas a objetos, não sabem utilizar alguns dos principais conceitos desse paradigma orientado a objetos e, por isso, desenvolvem sistemas com alguns erros conceituais e acabam escrevendo mais código que o necessário, não conseguindo reutilizar o código como seria possível</a:t>
            </a:r>
            <a:r>
              <a:rPr lang="pt-BR" sz="1400" dirty="0" smtClean="0"/>
              <a:t>.</a:t>
            </a:r>
          </a:p>
          <a:p>
            <a:pPr algn="just"/>
            <a:endParaRPr lang="pt-BR" sz="1400" dirty="0"/>
          </a:p>
          <a:p>
            <a:pPr algn="just"/>
            <a:r>
              <a:rPr lang="pt-BR" sz="1400" dirty="0" smtClean="0"/>
              <a:t>Por isso para deixar claro </a:t>
            </a:r>
            <a:r>
              <a:rPr lang="pt-BR" sz="1400" dirty="0"/>
              <a:t>o uso </a:t>
            </a:r>
            <a:r>
              <a:rPr lang="pt-BR" sz="1400" dirty="0" smtClean="0"/>
              <a:t>dos </a:t>
            </a:r>
            <a:r>
              <a:rPr lang="pt-BR" sz="1600" b="1" dirty="0" smtClean="0"/>
              <a:t>conceitos básicos e </a:t>
            </a:r>
            <a:r>
              <a:rPr lang="pt-BR" sz="1600" b="1" dirty="0"/>
              <a:t>termologias usadas na programação orientada a </a:t>
            </a:r>
            <a:r>
              <a:rPr lang="pt-BR" sz="1600" b="1" dirty="0" smtClean="0"/>
              <a:t>objetos</a:t>
            </a:r>
            <a:r>
              <a:rPr lang="pt-BR" sz="1400" dirty="0" smtClean="0"/>
              <a:t>.</a:t>
            </a:r>
          </a:p>
          <a:p>
            <a:pPr algn="just"/>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Conceitos </a:t>
              </a:r>
              <a:r>
                <a:rPr lang="pt-BR" dirty="0" smtClean="0"/>
                <a:t>básicos e </a:t>
              </a:r>
              <a:r>
                <a:rPr lang="pt-BR" dirty="0"/>
                <a:t>termologias usadas na </a:t>
              </a:r>
              <a:endParaRPr lang="pt-BR" dirty="0" smtClean="0"/>
            </a:p>
            <a:p>
              <a:pPr algn="ctr"/>
              <a:r>
                <a:rPr lang="pt-BR" dirty="0" smtClean="0"/>
                <a:t>programação </a:t>
              </a:r>
              <a:r>
                <a:rPr lang="pt-BR" dirty="0"/>
                <a:t>orientada a objetos</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19" name="Imagem 18"/>
          <p:cNvPicPr>
            <a:picLocks noChangeAspect="1"/>
          </p:cNvPicPr>
          <p:nvPr/>
        </p:nvPicPr>
        <p:blipFill>
          <a:blip r:embed="rId7"/>
          <a:stretch>
            <a:fillRect/>
          </a:stretch>
        </p:blipFill>
        <p:spPr>
          <a:xfrm>
            <a:off x="1673269" y="5515152"/>
            <a:ext cx="3301419" cy="2899098"/>
          </a:xfrm>
          <a:prstGeom prst="rect">
            <a:avLst/>
          </a:prstGeom>
        </p:spPr>
      </p:pic>
    </p:spTree>
    <p:extLst>
      <p:ext uri="{BB962C8B-B14F-4D97-AF65-F5344CB8AC3E}">
        <p14:creationId xmlns:p14="http://schemas.microsoft.com/office/powerpoint/2010/main" val="1560201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Uma </a:t>
            </a:r>
            <a:r>
              <a:rPr lang="pt-BR" sz="1400" dirty="0"/>
              <a:t>das primeiras confusões que quem está começando </a:t>
            </a:r>
            <a:r>
              <a:rPr lang="pt-BR" sz="1400" dirty="0" smtClean="0"/>
              <a:t>a estudar</a:t>
            </a:r>
            <a:r>
              <a:rPr lang="pt-BR" sz="1400" dirty="0"/>
              <a:t> orientação a objeto faz é confundir os conceitos de </a:t>
            </a:r>
            <a:r>
              <a:rPr lang="pt-BR" sz="1600" b="1" dirty="0"/>
              <a:t>classes</a:t>
            </a:r>
            <a:r>
              <a:rPr lang="pt-BR" sz="1600" dirty="0"/>
              <a:t> </a:t>
            </a:r>
            <a:r>
              <a:rPr lang="pt-BR" sz="1400" dirty="0"/>
              <a:t>e </a:t>
            </a:r>
            <a:r>
              <a:rPr lang="pt-BR" sz="1600" b="1" dirty="0"/>
              <a:t>objetos</a:t>
            </a:r>
            <a:r>
              <a:rPr lang="pt-BR" sz="1400" dirty="0"/>
              <a:t>. Vamos ver mais um pouco desses conceitos para não deixarmos dúvidas</a:t>
            </a:r>
            <a:r>
              <a:rPr lang="pt-BR" sz="1400" dirty="0" smtClean="0"/>
              <a:t>.</a:t>
            </a:r>
            <a:r>
              <a:rPr lang="pt-BR" sz="1400" dirty="0"/>
              <a:t/>
            </a:r>
            <a:br>
              <a:rPr lang="pt-BR" sz="1400" dirty="0"/>
            </a:br>
            <a:endParaRPr lang="pt-BR" sz="1400" dirty="0"/>
          </a:p>
          <a:p>
            <a:r>
              <a:rPr lang="pt-BR" sz="1600" b="1" dirty="0"/>
              <a:t>Classe</a:t>
            </a:r>
            <a:r>
              <a:rPr lang="pt-BR" sz="1600" dirty="0"/>
              <a:t> </a:t>
            </a:r>
            <a:r>
              <a:rPr lang="pt-BR" sz="1400" dirty="0"/>
              <a:t>representa o modelo do que queremos utilizar no nosso sistema; seria como um </a:t>
            </a:r>
            <a:r>
              <a:rPr lang="pt-BR" sz="1600" b="1" dirty="0"/>
              <a:t>gabarito</a:t>
            </a:r>
            <a:r>
              <a:rPr lang="pt-BR" sz="1400" dirty="0"/>
              <a:t>, um </a:t>
            </a:r>
            <a:r>
              <a:rPr lang="pt-BR" sz="1600" b="1" dirty="0"/>
              <a:t>protótipo</a:t>
            </a:r>
            <a:r>
              <a:rPr lang="pt-BR" sz="1400" dirty="0"/>
              <a:t>, a </a:t>
            </a:r>
            <a:r>
              <a:rPr lang="pt-BR" sz="1600" b="1" dirty="0"/>
              <a:t>planta de uma casa</a:t>
            </a:r>
            <a:r>
              <a:rPr lang="pt-BR" sz="1400" dirty="0"/>
              <a:t> ao realizarmos uma construção, a </a:t>
            </a:r>
            <a:r>
              <a:rPr lang="pt-BR" sz="1600" b="1" dirty="0"/>
              <a:t>receita de um </a:t>
            </a:r>
            <a:r>
              <a:rPr lang="pt-BR" sz="1600" b="1" dirty="0" smtClean="0"/>
              <a:t>bolo, </a:t>
            </a:r>
            <a:r>
              <a:rPr lang="pt-BR" sz="1400" dirty="0" smtClean="0"/>
              <a:t>uma</a:t>
            </a:r>
            <a:r>
              <a:rPr lang="pt-BR" sz="1400" b="1" dirty="0" smtClean="0"/>
              <a:t> </a:t>
            </a:r>
            <a:r>
              <a:rPr lang="pt-BR" sz="1600" b="1" dirty="0" smtClean="0"/>
              <a:t>forma de fazer tijolos</a:t>
            </a:r>
            <a:r>
              <a:rPr lang="pt-BR" sz="1400" dirty="0" smtClean="0"/>
              <a:t>.</a:t>
            </a:r>
            <a:endParaRPr lang="pt-BR" sz="1400" dirty="0"/>
          </a:p>
          <a:p>
            <a:endParaRPr lang="pt-BR" sz="1400" dirty="0"/>
          </a:p>
          <a:p>
            <a:r>
              <a:rPr lang="pt-BR" sz="1400" dirty="0"/>
              <a:t>Veja o exemplo da tabela a seguir, na qual temos as definições de uma classe que representa o carro do mundo real; ao lado, os objetos carros que iremos implementar no nosso sistema</a:t>
            </a:r>
            <a:r>
              <a:rPr lang="pt-BR" sz="1400" dirty="0" smtClean="0"/>
              <a:t>:</a:t>
            </a:r>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r>
              <a:rPr lang="pt-BR" sz="1400" dirty="0"/>
              <a:t>Assim, durante a execução do sistema, a cada carro que </a:t>
            </a:r>
            <a:r>
              <a:rPr lang="pt-BR" sz="1400" dirty="0" smtClean="0"/>
              <a:t>cadastramos, </a:t>
            </a:r>
            <a:r>
              <a:rPr lang="pt-BR" sz="1400" dirty="0"/>
              <a:t>uma cópia nova da classe carro é criada, e damos a ela características que irão diferenciá-la dos demais carros, ou seja, </a:t>
            </a:r>
            <a:r>
              <a:rPr lang="pt-BR" sz="1600" b="1" dirty="0"/>
              <a:t>criamos a cada vez </a:t>
            </a:r>
            <a:r>
              <a:rPr lang="pt-BR" sz="1400" dirty="0"/>
              <a:t>um </a:t>
            </a:r>
            <a:r>
              <a:rPr lang="pt-BR" sz="1600" b="1" dirty="0"/>
              <a:t>novo objeto </a:t>
            </a:r>
            <a:r>
              <a:rPr lang="pt-BR" sz="1400" dirty="0"/>
              <a:t>do tipo de carro.</a:t>
            </a:r>
          </a:p>
          <a:p>
            <a:endParaRPr lang="pt-BR" sz="1400" dirty="0"/>
          </a:p>
          <a:p>
            <a:r>
              <a:rPr lang="pt-BR" sz="1400" dirty="0"/>
              <a:t>Ah! Então quer dizer que classe é um </a:t>
            </a:r>
            <a:r>
              <a:rPr lang="pt-BR" sz="1600" b="1" dirty="0"/>
              <a:t>tipo</a:t>
            </a:r>
            <a:r>
              <a:rPr lang="pt-BR" sz="1400" dirty="0"/>
              <a:t>?  Isso mesmo. </a:t>
            </a:r>
          </a:p>
          <a:p>
            <a:endParaRPr lang="pt-BR" sz="1400" dirty="0"/>
          </a:p>
          <a:p>
            <a:pPr algn="just"/>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Classe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050" name="Picture 2" descr="https://sites.google.com/site/anhangueraniteroipoo/_/rsrc/1472863785489/aulas/aula-1---orientacao-a-objetos/poo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345" y="4664968"/>
            <a:ext cx="5336328" cy="238651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Tree>
    <p:extLst>
      <p:ext uri="{BB962C8B-B14F-4D97-AF65-F5344CB8AC3E}">
        <p14:creationId xmlns:p14="http://schemas.microsoft.com/office/powerpoint/2010/main" val="14024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O principal benefício da utilização da programação por meio de classes é a reutilização do código, pois a cada objeto criado você não precisa criar sua estrutura novamente. </a:t>
            </a:r>
          </a:p>
          <a:p>
            <a:endParaRPr lang="pt-BR" sz="1400" dirty="0"/>
          </a:p>
          <a:p>
            <a:r>
              <a:rPr lang="pt-BR" sz="1400" dirty="0"/>
              <a:t>Como você pôde perceber na tabela anterior, na coluna abaixo de carro escrevemos Atributos de objeto, que é o mais comum, pois o valor do conteúdo que será colocado é referente àquele objeto. </a:t>
            </a:r>
            <a:endParaRPr lang="pt-BR" sz="1400" dirty="0" smtClean="0"/>
          </a:p>
          <a:p>
            <a:endParaRPr lang="pt-BR" sz="1400" dirty="0"/>
          </a:p>
          <a:p>
            <a:r>
              <a:rPr lang="pt-BR" sz="1400" dirty="0" smtClean="0"/>
              <a:t>Por </a:t>
            </a:r>
            <a:r>
              <a:rPr lang="pt-BR" sz="1400" dirty="0"/>
              <a:t>exemplo, o Carro a no atributo Marca tem o conteúdo Ford, enquanto o Carro b tem o conteúdo Mitsubishi. </a:t>
            </a:r>
            <a:endParaRPr lang="pt-BR" sz="1400" dirty="0" smtClean="0"/>
          </a:p>
          <a:p>
            <a:endParaRPr lang="pt-BR" sz="1400" dirty="0"/>
          </a:p>
          <a:p>
            <a:r>
              <a:rPr lang="pt-BR" sz="1400" dirty="0" smtClean="0"/>
              <a:t>Os </a:t>
            </a:r>
            <a:r>
              <a:rPr lang="pt-BR" sz="1400" dirty="0"/>
              <a:t>atributos estão associados ao objeto; sua definição está feita na classe.</a:t>
            </a:r>
          </a:p>
          <a:p>
            <a:endParaRPr lang="pt-BR" sz="1400" dirty="0"/>
          </a:p>
          <a:p>
            <a:r>
              <a:rPr lang="pt-BR" sz="1400" dirty="0"/>
              <a:t>Porém, algumas vezes podemos querer um atributo que seja da classe, ou seja, é o mesmo para todos os objetos, podendo ser </a:t>
            </a:r>
            <a:r>
              <a:rPr lang="pt-BR" sz="1400" dirty="0" smtClean="0"/>
              <a:t>manipulados </a:t>
            </a:r>
            <a:r>
              <a:rPr lang="pt-BR" sz="1400" dirty="0"/>
              <a:t>dentro da própria classe. </a:t>
            </a:r>
            <a:endParaRPr lang="pt-BR" sz="1400" dirty="0" smtClean="0"/>
          </a:p>
          <a:p>
            <a:endParaRPr lang="pt-BR" sz="1400" dirty="0"/>
          </a:p>
          <a:p>
            <a:r>
              <a:rPr lang="pt-BR" sz="1400" dirty="0" smtClean="0"/>
              <a:t>Imagine </a:t>
            </a:r>
            <a:r>
              <a:rPr lang="pt-BR" sz="1400" dirty="0"/>
              <a:t>um contador de carros numa loja, se cada objeto Carro tiver um atributo contador eu nunca conseguirei saber quantos carros eu tenho na minha loja. </a:t>
            </a:r>
            <a:endParaRPr lang="pt-BR" sz="1400" dirty="0" smtClean="0"/>
          </a:p>
          <a:p>
            <a:endParaRPr lang="pt-BR" sz="1400" dirty="0"/>
          </a:p>
          <a:p>
            <a:r>
              <a:rPr lang="pt-BR" sz="1400" dirty="0" smtClean="0"/>
              <a:t>Nesse </a:t>
            </a:r>
            <a:r>
              <a:rPr lang="pt-BR" sz="1400" dirty="0"/>
              <a:t>caso, em que criamos um atributo global, temos o que chamamos de atributo da classe, e em memória esse valor fica guardado no espaço reservado para a classe, e não para o objeto.</a:t>
            </a:r>
          </a:p>
          <a:p>
            <a:pPr algn="just"/>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Classe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650991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Representação de uma classe.</a:t>
            </a:r>
          </a:p>
          <a:p>
            <a:endParaRPr lang="pt-BR" sz="1400" dirty="0"/>
          </a:p>
          <a:p>
            <a:endParaRPr lang="pt-BR" sz="1400" dirty="0" smtClean="0"/>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Classe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476054" y="2128995"/>
            <a:ext cx="5660223" cy="59766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247417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Representação de uma classe.</a:t>
            </a:r>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Classe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074" name="Picture 2" descr="Forma Em Madeira Para Fazer Tijolo Adobe | Mercado Liv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696" y="2648743"/>
            <a:ext cx="2619375" cy="2103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a:blip r:embed="rId8"/>
          <a:stretch>
            <a:fillRect/>
          </a:stretch>
        </p:blipFill>
        <p:spPr>
          <a:xfrm>
            <a:off x="3573016" y="2648744"/>
            <a:ext cx="2489216" cy="2103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tângulo 2"/>
          <p:cNvSpPr/>
          <p:nvPr/>
        </p:nvSpPr>
        <p:spPr>
          <a:xfrm>
            <a:off x="552673" y="2298841"/>
            <a:ext cx="766557" cy="369332"/>
          </a:xfrm>
          <a:prstGeom prst="rect">
            <a:avLst/>
          </a:prstGeom>
        </p:spPr>
        <p:txBody>
          <a:bodyPr wrap="none">
            <a:spAutoFit/>
          </a:bodyPr>
          <a:lstStyle/>
          <a:p>
            <a:pPr algn="ctr"/>
            <a:r>
              <a:rPr lang="pt-BR" dirty="0"/>
              <a:t>Classe</a:t>
            </a:r>
          </a:p>
        </p:txBody>
      </p:sp>
      <p:sp>
        <p:nvSpPr>
          <p:cNvPr id="24" name="Retângulo 23"/>
          <p:cNvSpPr/>
          <p:nvPr/>
        </p:nvSpPr>
        <p:spPr>
          <a:xfrm>
            <a:off x="3450757" y="2283062"/>
            <a:ext cx="766557" cy="369332"/>
          </a:xfrm>
          <a:prstGeom prst="rect">
            <a:avLst/>
          </a:prstGeom>
        </p:spPr>
        <p:txBody>
          <a:bodyPr wrap="none">
            <a:spAutoFit/>
          </a:bodyPr>
          <a:lstStyle/>
          <a:p>
            <a:pPr algn="ctr"/>
            <a:r>
              <a:rPr lang="pt-BR" dirty="0"/>
              <a:t>Classe</a:t>
            </a:r>
          </a:p>
        </p:txBody>
      </p:sp>
      <p:sp>
        <p:nvSpPr>
          <p:cNvPr id="26" name="Retângulo 25"/>
          <p:cNvSpPr/>
          <p:nvPr/>
        </p:nvSpPr>
        <p:spPr>
          <a:xfrm>
            <a:off x="570631" y="4763060"/>
            <a:ext cx="2119491" cy="369332"/>
          </a:xfrm>
          <a:prstGeom prst="rect">
            <a:avLst/>
          </a:prstGeom>
        </p:spPr>
        <p:txBody>
          <a:bodyPr wrap="none">
            <a:spAutoFit/>
          </a:bodyPr>
          <a:lstStyle/>
          <a:p>
            <a:pPr algn="ctr"/>
            <a:r>
              <a:rPr lang="pt-BR" dirty="0" smtClean="0"/>
              <a:t>Forma de fazer tijolo</a:t>
            </a:r>
            <a:endParaRPr lang="pt-BR" dirty="0"/>
          </a:p>
        </p:txBody>
      </p:sp>
      <p:sp>
        <p:nvSpPr>
          <p:cNvPr id="27" name="Retângulo 26"/>
          <p:cNvSpPr/>
          <p:nvPr/>
        </p:nvSpPr>
        <p:spPr>
          <a:xfrm>
            <a:off x="3455027" y="4763060"/>
            <a:ext cx="2119491" cy="369332"/>
          </a:xfrm>
          <a:prstGeom prst="rect">
            <a:avLst/>
          </a:prstGeom>
        </p:spPr>
        <p:txBody>
          <a:bodyPr wrap="none">
            <a:spAutoFit/>
          </a:bodyPr>
          <a:lstStyle/>
          <a:p>
            <a:pPr algn="ctr"/>
            <a:r>
              <a:rPr lang="pt-BR" dirty="0" smtClean="0"/>
              <a:t>Forma de fazer tijolo</a:t>
            </a:r>
            <a:endParaRPr lang="pt-BR" dirty="0"/>
          </a:p>
        </p:txBody>
      </p:sp>
      <p:pic>
        <p:nvPicPr>
          <p:cNvPr id="6" name="Imagem 5"/>
          <p:cNvPicPr>
            <a:picLocks noChangeAspect="1"/>
          </p:cNvPicPr>
          <p:nvPr/>
        </p:nvPicPr>
        <p:blipFill>
          <a:blip r:embed="rId9"/>
          <a:stretch>
            <a:fillRect/>
          </a:stretch>
        </p:blipFill>
        <p:spPr>
          <a:xfrm>
            <a:off x="692696" y="5754188"/>
            <a:ext cx="4183360" cy="297773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873360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Para nomearmos uma classe em Java devemos seguir as seguintes regras:</a:t>
            </a:r>
          </a:p>
          <a:p>
            <a:endParaRPr lang="pt-BR" sz="1400" dirty="0"/>
          </a:p>
          <a:p>
            <a:r>
              <a:rPr lang="pt-BR" sz="1400" dirty="0" smtClean="0"/>
              <a:t>1 - Toda </a:t>
            </a:r>
            <a:r>
              <a:rPr lang="pt-BR" sz="1400" dirty="0"/>
              <a:t>classe deve começar com letra Maiúscula</a:t>
            </a:r>
            <a:r>
              <a:rPr lang="pt-BR" sz="1400" dirty="0" smtClean="0"/>
              <a:t>.</a:t>
            </a:r>
          </a:p>
          <a:p>
            <a:endParaRPr lang="pt-BR" sz="1400" dirty="0"/>
          </a:p>
          <a:p>
            <a:r>
              <a:rPr lang="pt-BR" sz="1400" dirty="0" smtClean="0"/>
              <a:t>2 - Não </a:t>
            </a:r>
            <a:r>
              <a:rPr lang="pt-BR" sz="1400" dirty="0"/>
              <a:t>deve possuir caracteres com acento (ç, á, î, ã, Á, À</a:t>
            </a:r>
            <a:r>
              <a:rPr lang="pt-BR" sz="1400" dirty="0" smtClean="0"/>
              <a:t>).</a:t>
            </a:r>
          </a:p>
          <a:p>
            <a:endParaRPr lang="pt-BR" sz="1400" dirty="0"/>
          </a:p>
          <a:p>
            <a:r>
              <a:rPr lang="pt-BR" sz="1400" dirty="0" smtClean="0"/>
              <a:t>3 - Não </a:t>
            </a:r>
            <a:r>
              <a:rPr lang="pt-BR" sz="1400" dirty="0"/>
              <a:t>deve possuir caracteres especias (@, !, %, </a:t>
            </a:r>
            <a:r>
              <a:rPr lang="pt-BR" sz="1400" dirty="0" smtClean="0"/>
              <a:t>&amp;).</a:t>
            </a:r>
          </a:p>
          <a:p>
            <a:endParaRPr lang="pt-BR" sz="1400" dirty="0"/>
          </a:p>
          <a:p>
            <a:r>
              <a:rPr lang="pt-BR" sz="1400" dirty="0" smtClean="0"/>
              <a:t>4 - Caso </a:t>
            </a:r>
            <a:r>
              <a:rPr lang="pt-BR" sz="1400" dirty="0"/>
              <a:t>um classe possua um nome composto, a primeira letra de cada palavra deverá começar com  letra maiúscula</a:t>
            </a:r>
            <a:r>
              <a:rPr lang="pt-BR" sz="1400" dirty="0" smtClean="0"/>
              <a:t>.</a:t>
            </a:r>
          </a:p>
          <a:p>
            <a:endParaRPr lang="pt-BR" sz="1400" dirty="0"/>
          </a:p>
          <a:p>
            <a:r>
              <a:rPr lang="pt-BR" sz="1600" b="1" dirty="0"/>
              <a:t>Exemplos:</a:t>
            </a:r>
          </a:p>
          <a:p>
            <a:endParaRPr lang="pt-BR" sz="1400" dirty="0"/>
          </a:p>
          <a:p>
            <a:r>
              <a:rPr lang="pt-BR" sz="1400" dirty="0"/>
              <a:t>PrimeiraClasse</a:t>
            </a:r>
          </a:p>
          <a:p>
            <a:r>
              <a:rPr lang="pt-BR" sz="1400" dirty="0"/>
              <a:t>MinhaClasse</a:t>
            </a:r>
          </a:p>
          <a:p>
            <a:r>
              <a:rPr lang="pt-BR" sz="1400" dirty="0"/>
              <a:t>OlaMundo</a:t>
            </a:r>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Nomes de Classes</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183804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Uma classe é uma forma de definir um tipo de dado em uma linguagem orientada a objeto. Ela é formada por dados e comportamentos.</a:t>
            </a:r>
          </a:p>
          <a:p>
            <a:endParaRPr lang="pt-BR" sz="1400" dirty="0"/>
          </a:p>
          <a:p>
            <a:r>
              <a:rPr lang="pt-BR" sz="1400" dirty="0"/>
              <a:t>Para definir os dados são utilizados os </a:t>
            </a:r>
            <a:r>
              <a:rPr lang="pt-BR" sz="1400" dirty="0" smtClean="0"/>
              <a:t>atributos.</a:t>
            </a:r>
          </a:p>
          <a:p>
            <a:endParaRPr lang="pt-BR" sz="1400" dirty="0"/>
          </a:p>
          <a:p>
            <a:r>
              <a:rPr lang="pt-BR" sz="1400" dirty="0" smtClean="0"/>
              <a:t>E </a:t>
            </a:r>
            <a:r>
              <a:rPr lang="pt-BR" sz="1400" dirty="0"/>
              <a:t>para definir o comportamento são utilizados métodos. </a:t>
            </a:r>
            <a:endParaRPr lang="pt-BR" sz="1400" dirty="0" smtClean="0"/>
          </a:p>
          <a:p>
            <a:endParaRPr lang="pt-BR" sz="1400" dirty="0"/>
          </a:p>
          <a:p>
            <a:r>
              <a:rPr lang="pt-BR" sz="1400" dirty="0" smtClean="0"/>
              <a:t>Depois </a:t>
            </a:r>
            <a:r>
              <a:rPr lang="pt-BR" sz="1400" dirty="0"/>
              <a:t>que uma classe é definida podem ser criados diferentes objetos que utilizam a classe. </a:t>
            </a:r>
            <a:endParaRPr lang="pt-BR" sz="1400" dirty="0" smtClean="0"/>
          </a:p>
          <a:p>
            <a:endParaRPr lang="pt-BR" sz="1400" dirty="0"/>
          </a:p>
          <a:p>
            <a:r>
              <a:rPr lang="pt-BR" sz="1400" dirty="0" smtClean="0"/>
              <a:t>O código abaixo </a:t>
            </a:r>
            <a:r>
              <a:rPr lang="pt-BR" sz="1400" dirty="0"/>
              <a:t>mostra a definição da classe Empresa, que tem </a:t>
            </a:r>
            <a:r>
              <a:rPr lang="pt-BR" sz="1400" dirty="0" smtClean="0"/>
              <a:t>o atributo nome e </a:t>
            </a:r>
            <a:r>
              <a:rPr lang="pt-BR" sz="1400" dirty="0"/>
              <a:t>também o método imprimir, que apenas mostra os dados da empresa</a:t>
            </a:r>
            <a:r>
              <a:rPr lang="pt-BR" sz="1400" dirty="0" smtClean="0"/>
              <a:t>.</a:t>
            </a:r>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Classe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0" name="Rectangle 2"/>
          <p:cNvSpPr>
            <a:spLocks noChangeArrowheads="1"/>
          </p:cNvSpPr>
          <p:nvPr/>
        </p:nvSpPr>
        <p:spPr bwMode="auto">
          <a:xfrm>
            <a:off x="381363" y="4893209"/>
            <a:ext cx="5871841" cy="3084127"/>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atributo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return</a:t>
            </a:r>
            <a:r>
              <a:rPr lang="pt-BR" sz="1000" dirty="0" smtClean="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void</a:t>
            </a:r>
            <a:r>
              <a:rPr lang="pt-BR" sz="1000" dirty="0" smtClean="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this</a:t>
            </a:r>
            <a:r>
              <a:rPr lang="pt-BR" sz="1000" dirty="0" smtClean="0">
                <a:solidFill>
                  <a:srgbClr val="FFFFFF"/>
                </a:solidFill>
                <a:latin typeface="Consolas" panose="020B0609020204030204" pitchFamily="49" charset="0"/>
                <a:cs typeface="Consolas" panose="020B0609020204030204" pitchFamily="49" charset="0"/>
              </a:rPr>
              <a:t>.nome </a:t>
            </a:r>
            <a:r>
              <a:rPr lang="pt-BR" sz="1000" dirty="0" smtClean="0">
                <a:solidFill>
                  <a:srgbClr val="F5B83D"/>
                </a:solidFill>
                <a:latin typeface="Consolas" panose="020B0609020204030204" pitchFamily="49" charset="0"/>
                <a:cs typeface="Consolas" panose="020B0609020204030204" pitchFamily="49" charset="0"/>
              </a:rPr>
              <a:t>=</a:t>
            </a:r>
            <a:r>
              <a:rPr lang="pt-BR" sz="1000" dirty="0" smtClean="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3"/>
          <p:cNvSpPr>
            <a:spLocks noChangeArrowheads="1"/>
          </p:cNvSpPr>
          <p:nvPr/>
        </p:nvSpPr>
        <p:spPr bwMode="auto">
          <a:xfrm>
            <a:off x="0" y="0"/>
            <a:ext cx="6858000" cy="45720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1" u="none" strike="noStrike" cap="none" normalizeH="0" baseline="0" smtClean="0">
                <a:ln>
                  <a:noFill/>
                </a:ln>
                <a:solidFill>
                  <a:srgbClr val="408080"/>
                </a:solidFill>
                <a:effectLst/>
                <a:latin typeface="Courier New" panose="02070309020205020404" pitchFamily="49" charset="0"/>
                <a:cs typeface="Courier New" panose="02070309020205020404" pitchFamily="49" charset="0"/>
              </a:rPr>
              <a:t>// Classe</a:t>
            </a:r>
            <a:r>
              <a:rPr kumimoji="0" lang="pt-BR" sz="500" b="0" i="0" u="none" strike="noStrike" cap="none" normalizeH="0" baseline="0" smtClean="0">
                <a:ln>
                  <a:noFill/>
                </a:ln>
                <a:solidFill>
                  <a:schemeClr val="tx1"/>
                </a:solidFill>
                <a:effectLst/>
              </a:rPr>
              <a:t> </a:t>
            </a:r>
            <a:endParaRPr kumimoji="0" lang="pt-BR"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86977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O código abaixo </a:t>
            </a:r>
            <a:r>
              <a:rPr lang="pt-BR" sz="1400" dirty="0"/>
              <a:t>mostra a definição da classe Empresa, que tem os atributos </a:t>
            </a:r>
            <a:r>
              <a:rPr lang="pt-BR" sz="1400" dirty="0" smtClean="0"/>
              <a:t>nome e CNPJ, </a:t>
            </a:r>
            <a:r>
              <a:rPr lang="pt-BR" sz="1400" dirty="0"/>
              <a:t>e também o método imprimir, que apenas mostra os dados da empresa</a:t>
            </a:r>
            <a:r>
              <a:rPr lang="pt-BR" sz="1400" dirty="0" smtClean="0"/>
              <a:t>.</a:t>
            </a:r>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Classe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0" name="Rectangle 2"/>
          <p:cNvSpPr>
            <a:spLocks noChangeArrowheads="1"/>
          </p:cNvSpPr>
          <p:nvPr/>
        </p:nvSpPr>
        <p:spPr bwMode="auto">
          <a:xfrm>
            <a:off x="390871" y="2758517"/>
            <a:ext cx="5871841" cy="4930787"/>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método</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907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2"/>
          <a:srcRect/>
          <a:stretch>
            <a:fillRect/>
          </a:stretch>
        </p:blipFill>
        <p:spPr bwMode="auto">
          <a:xfrm>
            <a:off x="4725144" y="6321152"/>
            <a:ext cx="1643074" cy="2286016"/>
          </a:xfrm>
          <a:prstGeom prst="rect">
            <a:avLst/>
          </a:prstGeom>
          <a:noFill/>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2"/>
          <a:srcRect/>
          <a:stretch>
            <a:fillRect/>
          </a:stretch>
        </p:blipFill>
        <p:spPr bwMode="auto">
          <a:xfrm>
            <a:off x="6100217" y="177494"/>
            <a:ext cx="660016" cy="918283"/>
          </a:xfrm>
          <a:prstGeom prst="rect">
            <a:avLst/>
          </a:prstGeom>
          <a:noFill/>
        </p:spPr>
      </p:pic>
      <p:sp>
        <p:nvSpPr>
          <p:cNvPr id="13" name="Cruz 12"/>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uz 14"/>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3283136" y="6321152"/>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7" name="Retângulo 16"/>
          <p:cNvSpPr/>
          <p:nvPr/>
        </p:nvSpPr>
        <p:spPr>
          <a:xfrm>
            <a:off x="4789317" y="6321152"/>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23" name="Cruz 22"/>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ruz 23"/>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2" name="Título 1"/>
          <p:cNvSpPr txBox="1">
            <a:spLocks/>
          </p:cNvSpPr>
          <p:nvPr/>
        </p:nvSpPr>
        <p:spPr>
          <a:xfrm>
            <a:off x="428604" y="2792760"/>
            <a:ext cx="6286544" cy="4233410"/>
          </a:xfrm>
          <a:prstGeom prst="rect">
            <a:avLst/>
          </a:prstGeom>
        </p:spPr>
        <p:txBody>
          <a:bodyPr vert="horz" lIns="91440" tIns="45720" rIns="91440" bIns="45720" rtlCol="0" anchor="t">
            <a:noAutofit/>
          </a:bodyPr>
          <a:lstStyle/>
          <a:p>
            <a:pPr lvl="0">
              <a:spcBef>
                <a:spcPct val="0"/>
              </a:spcBef>
              <a:defRPr/>
            </a:pPr>
            <a:r>
              <a:rPr lang="pt-BR" sz="2400" dirty="0" smtClean="0"/>
              <a:t>01 - Classes</a:t>
            </a:r>
            <a:endParaRPr lang="pt-BR" sz="2400" dirty="0"/>
          </a:p>
          <a:p>
            <a:pPr lvl="0">
              <a:spcBef>
                <a:spcPct val="0"/>
              </a:spcBef>
              <a:defRPr/>
            </a:pPr>
            <a:r>
              <a:rPr lang="pt-BR" sz="2400" dirty="0" smtClean="0"/>
              <a:t>02 - Objetos</a:t>
            </a:r>
            <a:endParaRPr lang="pt-BR" sz="2400" dirty="0"/>
          </a:p>
          <a:p>
            <a:pPr lvl="0">
              <a:spcBef>
                <a:spcPct val="0"/>
              </a:spcBef>
              <a:defRPr/>
            </a:pPr>
            <a:r>
              <a:rPr lang="pt-BR" sz="2400" dirty="0" smtClean="0"/>
              <a:t>03 - Atributos</a:t>
            </a:r>
            <a:endParaRPr lang="pt-BR" sz="2400" dirty="0"/>
          </a:p>
          <a:p>
            <a:pPr lvl="0">
              <a:spcBef>
                <a:spcPct val="0"/>
              </a:spcBef>
              <a:defRPr/>
            </a:pPr>
            <a:r>
              <a:rPr lang="pt-BR" sz="2400" dirty="0" smtClean="0"/>
              <a:t>04 - Métodos</a:t>
            </a:r>
            <a:endParaRPr lang="pt-BR" sz="2400" dirty="0"/>
          </a:p>
          <a:p>
            <a:pPr lvl="0">
              <a:spcBef>
                <a:spcPct val="0"/>
              </a:spcBef>
              <a:defRPr/>
            </a:pPr>
            <a:r>
              <a:rPr lang="pt-BR" sz="2400" dirty="0" smtClean="0"/>
              <a:t>05 - Construtores</a:t>
            </a:r>
            <a:endParaRPr lang="pt-BR" sz="2400" dirty="0"/>
          </a:p>
          <a:p>
            <a:pPr lvl="0">
              <a:spcBef>
                <a:spcPct val="0"/>
              </a:spcBef>
              <a:defRPr/>
            </a:pPr>
            <a:r>
              <a:rPr lang="pt-BR" sz="2400" dirty="0" smtClean="0"/>
              <a:t>06 - Sobrecarga</a:t>
            </a:r>
            <a:endParaRPr lang="pt-BR" sz="2400" dirty="0"/>
          </a:p>
          <a:p>
            <a:pPr lvl="0">
              <a:spcBef>
                <a:spcPct val="0"/>
              </a:spcBef>
              <a:defRPr/>
            </a:pPr>
            <a:r>
              <a:rPr lang="pt-BR" sz="2400" dirty="0" smtClean="0"/>
              <a:t>07 - Instanciação </a:t>
            </a:r>
            <a:endParaRPr lang="pt-BR" sz="2400" dirty="0"/>
          </a:p>
          <a:p>
            <a:pPr lvl="0">
              <a:spcBef>
                <a:spcPct val="0"/>
              </a:spcBef>
              <a:defRPr/>
            </a:pPr>
            <a:r>
              <a:rPr lang="pt-BR" sz="2400" dirty="0" smtClean="0"/>
              <a:t>08 - Referência </a:t>
            </a:r>
            <a:r>
              <a:rPr lang="pt-BR" sz="2400" dirty="0"/>
              <a:t>de objetos</a:t>
            </a:r>
          </a:p>
          <a:p>
            <a:pPr lvl="0">
              <a:spcBef>
                <a:spcPct val="0"/>
              </a:spcBef>
              <a:defRPr/>
            </a:pPr>
            <a:r>
              <a:rPr lang="pt-BR" sz="2400" dirty="0" smtClean="0"/>
              <a:t>09 - Envio </a:t>
            </a:r>
            <a:r>
              <a:rPr lang="pt-BR" sz="2400" dirty="0"/>
              <a:t>de mensagens</a:t>
            </a:r>
          </a:p>
          <a:p>
            <a:pPr lvl="0">
              <a:spcBef>
                <a:spcPct val="0"/>
              </a:spcBef>
              <a:defRPr/>
            </a:pPr>
            <a:r>
              <a:rPr lang="pt-BR" sz="2400" dirty="0" smtClean="0"/>
              <a:t>10 - Ciclo </a:t>
            </a:r>
            <a:r>
              <a:rPr lang="pt-BR" sz="2400" dirty="0"/>
              <a:t>de vida de um objeto</a:t>
            </a:r>
            <a:endParaRPr kumimoji="0" lang="pt-BR" sz="2400" i="0" u="none" strike="noStrike" kern="1200" cap="none" spc="0" normalizeH="0" baseline="0" noProof="0" dirty="0">
              <a:ln>
                <a:noFill/>
              </a:ln>
              <a:solidFill>
                <a:schemeClr val="tx1"/>
              </a:solidFill>
              <a:effectLst/>
              <a:uLnTx/>
              <a:uFillTx/>
              <a:latin typeface="+mj-lt"/>
              <a:ea typeface="+mj-ea"/>
              <a:cs typeface="+mj-cs"/>
            </a:endParaRPr>
          </a:p>
        </p:txBody>
      </p:sp>
      <p:pic>
        <p:nvPicPr>
          <p:cNvPr id="3" name="Imagem 2"/>
          <p:cNvPicPr>
            <a:picLocks noChangeAspect="1"/>
          </p:cNvPicPr>
          <p:nvPr/>
        </p:nvPicPr>
        <p:blipFill>
          <a:blip r:embed="rId4"/>
          <a:stretch>
            <a:fillRect/>
          </a:stretch>
        </p:blipFill>
        <p:spPr>
          <a:xfrm>
            <a:off x="2708920" y="1047206"/>
            <a:ext cx="1639949" cy="1440100"/>
          </a:xfrm>
          <a:prstGeom prst="rect">
            <a:avLst/>
          </a:prstGeom>
        </p:spPr>
      </p:pic>
    </p:spTree>
    <p:extLst>
      <p:ext uri="{BB962C8B-B14F-4D97-AF65-F5344CB8AC3E}">
        <p14:creationId xmlns:p14="http://schemas.microsoft.com/office/powerpoint/2010/main" val="1791110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O código que “enxerga” uma determinada variável é </a:t>
            </a:r>
            <a:r>
              <a:rPr lang="pt-BR" sz="1400" dirty="0" smtClean="0"/>
              <a:t>chamado de </a:t>
            </a:r>
            <a:r>
              <a:rPr lang="pt-BR" sz="1400" dirty="0"/>
              <a:t>o escopo da variável. </a:t>
            </a:r>
            <a:endParaRPr lang="pt-BR" sz="1400" dirty="0" smtClean="0"/>
          </a:p>
          <a:p>
            <a:endParaRPr lang="pt-BR" sz="1400" dirty="0"/>
          </a:p>
          <a:p>
            <a:r>
              <a:rPr lang="pt-BR" sz="1400" dirty="0" smtClean="0"/>
              <a:t>Podendo </a:t>
            </a:r>
            <a:r>
              <a:rPr lang="pt-BR" sz="1400" dirty="0"/>
              <a:t>definir uma variável em global ou local.</a:t>
            </a:r>
          </a:p>
          <a:p>
            <a:r>
              <a:rPr lang="pt-BR" sz="1400" dirty="0"/>
              <a:t>Assim, o escopo de uma variável global é a classe </a:t>
            </a:r>
            <a:r>
              <a:rPr lang="pt-BR" sz="1400" dirty="0" smtClean="0"/>
              <a:t>inteira.</a:t>
            </a:r>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Escopo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0" name="Rectangle 2"/>
          <p:cNvSpPr>
            <a:spLocks noChangeArrowheads="1"/>
          </p:cNvSpPr>
          <p:nvPr/>
        </p:nvSpPr>
        <p:spPr bwMode="auto">
          <a:xfrm>
            <a:off x="381363" y="3200438"/>
            <a:ext cx="3191653" cy="4776898"/>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8" name="Conector em curva 7"/>
          <p:cNvCxnSpPr/>
          <p:nvPr/>
        </p:nvCxnSpPr>
        <p:spPr>
          <a:xfrm rot="16200000" flipH="1">
            <a:off x="1766990" y="3785484"/>
            <a:ext cx="2304256" cy="1883859"/>
          </a:xfrm>
          <a:prstGeom prst="curvedConnector3">
            <a:avLst>
              <a:gd name="adj1" fmla="val 370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Conector em curva 12"/>
          <p:cNvCxnSpPr/>
          <p:nvPr/>
        </p:nvCxnSpPr>
        <p:spPr>
          <a:xfrm flipV="1">
            <a:off x="548680" y="5951550"/>
            <a:ext cx="3312368" cy="1881770"/>
          </a:xfrm>
          <a:prstGeom prst="curvedConnector3">
            <a:avLst>
              <a:gd name="adj1" fmla="val 89947"/>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Retângulo 15"/>
          <p:cNvSpPr/>
          <p:nvPr/>
        </p:nvSpPr>
        <p:spPr>
          <a:xfrm>
            <a:off x="3843118" y="5625761"/>
            <a:ext cx="2447691" cy="830997"/>
          </a:xfrm>
          <a:prstGeom prst="rect">
            <a:avLst/>
          </a:prstGeom>
        </p:spPr>
        <p:txBody>
          <a:bodyPr wrap="square">
            <a:spAutoFit/>
          </a:bodyPr>
          <a:lstStyle/>
          <a:p>
            <a:r>
              <a:rPr lang="pt-BR" sz="2400" dirty="0" smtClean="0"/>
              <a:t>Escopo da classe é a classe </a:t>
            </a:r>
            <a:r>
              <a:rPr lang="pt-BR" sz="2400" dirty="0"/>
              <a:t>inteira</a:t>
            </a:r>
          </a:p>
        </p:txBody>
      </p:sp>
    </p:spTree>
    <p:extLst>
      <p:ext uri="{BB962C8B-B14F-4D97-AF65-F5344CB8AC3E}">
        <p14:creationId xmlns:p14="http://schemas.microsoft.com/office/powerpoint/2010/main" val="3537565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Os atributos nome e cnpj são o que chamamos de variáveis.</a:t>
            </a:r>
          </a:p>
          <a:p>
            <a:endParaRPr lang="pt-BR" sz="1400" dirty="0"/>
          </a:p>
          <a:p>
            <a:r>
              <a:rPr lang="pt-BR" sz="1400" dirty="0"/>
              <a:t>Atributos de uma classe também conhecido como propriedades, descrevem um intervalo de valores que as instâncias da classe podem apresentar</a:t>
            </a:r>
            <a:r>
              <a:rPr lang="pt-BR" sz="1400" dirty="0" smtClean="0"/>
              <a:t>.</a:t>
            </a:r>
          </a:p>
          <a:p>
            <a:endParaRPr lang="pt-BR" sz="1400" dirty="0"/>
          </a:p>
          <a:p>
            <a:r>
              <a:rPr lang="pt-BR" sz="1400" dirty="0"/>
              <a:t>Um atributo é uma variável que pertence a um objeto. Os dados de um objeto são armazenados nos seus atributos.</a:t>
            </a:r>
          </a:p>
          <a:p>
            <a:r>
              <a:rPr lang="pt-BR" sz="1400" dirty="0"/>
              <a:t>Informações sobre o objeto. Dados que posso armazenar.</a:t>
            </a:r>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Atributos e variáveis</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0" name="Rectangle 2"/>
          <p:cNvSpPr>
            <a:spLocks noChangeArrowheads="1"/>
          </p:cNvSpPr>
          <p:nvPr/>
        </p:nvSpPr>
        <p:spPr bwMode="auto">
          <a:xfrm>
            <a:off x="381363" y="3848510"/>
            <a:ext cx="3191653" cy="4776898"/>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8" name="Conector em curva 7"/>
          <p:cNvCxnSpPr/>
          <p:nvPr/>
        </p:nvCxnSpPr>
        <p:spPr>
          <a:xfrm rot="16200000" flipH="1">
            <a:off x="1766990" y="4433556"/>
            <a:ext cx="2304256" cy="1883859"/>
          </a:xfrm>
          <a:prstGeom prst="curvedConnector3">
            <a:avLst>
              <a:gd name="adj1" fmla="val 370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Conector em curva 12"/>
          <p:cNvCxnSpPr/>
          <p:nvPr/>
        </p:nvCxnSpPr>
        <p:spPr>
          <a:xfrm flipV="1">
            <a:off x="548680" y="6599622"/>
            <a:ext cx="3312368" cy="1656184"/>
          </a:xfrm>
          <a:prstGeom prst="curvedConnector3">
            <a:avLst>
              <a:gd name="adj1" fmla="val 91737"/>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Retângulo 15"/>
          <p:cNvSpPr/>
          <p:nvPr/>
        </p:nvSpPr>
        <p:spPr>
          <a:xfrm>
            <a:off x="3843118" y="6273833"/>
            <a:ext cx="2447691" cy="830997"/>
          </a:xfrm>
          <a:prstGeom prst="rect">
            <a:avLst/>
          </a:prstGeom>
        </p:spPr>
        <p:txBody>
          <a:bodyPr wrap="square">
            <a:spAutoFit/>
          </a:bodyPr>
          <a:lstStyle/>
          <a:p>
            <a:r>
              <a:rPr lang="pt-BR" sz="2400" dirty="0" smtClean="0"/>
              <a:t>Escopo da classe é a classe </a:t>
            </a:r>
            <a:r>
              <a:rPr lang="pt-BR" sz="2400" dirty="0"/>
              <a:t>inteira</a:t>
            </a:r>
          </a:p>
        </p:txBody>
      </p:sp>
      <p:cxnSp>
        <p:nvCxnSpPr>
          <p:cNvPr id="24" name="Conector em curva 23"/>
          <p:cNvCxnSpPr/>
          <p:nvPr/>
        </p:nvCxnSpPr>
        <p:spPr>
          <a:xfrm flipV="1">
            <a:off x="2132856" y="4223358"/>
            <a:ext cx="2016224" cy="379183"/>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Retângulo 32"/>
          <p:cNvSpPr/>
          <p:nvPr/>
        </p:nvSpPr>
        <p:spPr>
          <a:xfrm>
            <a:off x="4124350" y="3964683"/>
            <a:ext cx="2447691" cy="830997"/>
          </a:xfrm>
          <a:prstGeom prst="rect">
            <a:avLst/>
          </a:prstGeom>
        </p:spPr>
        <p:txBody>
          <a:bodyPr wrap="square">
            <a:spAutoFit/>
          </a:bodyPr>
          <a:lstStyle/>
          <a:p>
            <a:r>
              <a:rPr lang="pt-BR" sz="2400" dirty="0" smtClean="0"/>
              <a:t>Variáveis:</a:t>
            </a:r>
          </a:p>
          <a:p>
            <a:r>
              <a:rPr lang="pt-BR" sz="2400" dirty="0" smtClean="0"/>
              <a:t>nome e cnpj.</a:t>
            </a:r>
            <a:endParaRPr lang="pt-BR" sz="2400" dirty="0"/>
          </a:p>
        </p:txBody>
      </p:sp>
    </p:spTree>
    <p:extLst>
      <p:ext uri="{BB962C8B-B14F-4D97-AF65-F5344CB8AC3E}">
        <p14:creationId xmlns:p14="http://schemas.microsoft.com/office/powerpoint/2010/main" val="3178388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É um conjunto de propriedades da classe, estrutura com os dados para armazenar as informações </a:t>
            </a:r>
            <a:r>
              <a:rPr lang="pt-BR" sz="1400" dirty="0" smtClean="0"/>
              <a:t>dos objetos</a:t>
            </a:r>
            <a:r>
              <a:rPr lang="pt-BR" sz="1400" dirty="0"/>
              <a:t>. </a:t>
            </a:r>
            <a:endParaRPr lang="pt-BR" sz="1400" dirty="0" smtClean="0"/>
          </a:p>
          <a:p>
            <a:endParaRPr lang="pt-BR" sz="1400" dirty="0"/>
          </a:p>
          <a:p>
            <a:r>
              <a:rPr lang="pt-BR" sz="1400" b="1" dirty="0" smtClean="0"/>
              <a:t>Para </a:t>
            </a:r>
            <a:r>
              <a:rPr lang="pt-BR" sz="1400" b="1" dirty="0"/>
              <a:t>cada atributo, especifica-se</a:t>
            </a:r>
            <a:r>
              <a:rPr lang="pt-BR" sz="1400" b="1" dirty="0" smtClean="0"/>
              <a:t>:</a:t>
            </a:r>
          </a:p>
          <a:p>
            <a:endParaRPr lang="pt-BR" sz="1400" dirty="0"/>
          </a:p>
          <a:p>
            <a:r>
              <a:rPr lang="pt-BR" sz="1400" dirty="0" smtClean="0"/>
              <a:t>• nomeAtrib</a:t>
            </a:r>
            <a:r>
              <a:rPr lang="pt-BR" sz="1400" dirty="0"/>
              <a:t>: um identificador, nome, para o atributo. Como padrão o </a:t>
            </a:r>
            <a:r>
              <a:rPr lang="pt-BR" sz="1400" dirty="0" smtClean="0"/>
              <a:t> nome </a:t>
            </a:r>
            <a:r>
              <a:rPr lang="pt-BR" sz="1400" dirty="0"/>
              <a:t>do atributo </a:t>
            </a:r>
            <a:r>
              <a:rPr lang="pt-BR" sz="1400" dirty="0" smtClean="0"/>
              <a:t>começa com </a:t>
            </a:r>
            <a:r>
              <a:rPr lang="pt-BR" sz="1400" dirty="0"/>
              <a:t>a primeira letra minúscula</a:t>
            </a:r>
            <a:r>
              <a:rPr lang="pt-BR" sz="1400" dirty="0" smtClean="0"/>
              <a:t>.</a:t>
            </a:r>
          </a:p>
          <a:p>
            <a:endParaRPr lang="pt-BR" sz="1400" dirty="0"/>
          </a:p>
          <a:p>
            <a:r>
              <a:rPr lang="pt-BR" sz="1400" dirty="0" smtClean="0"/>
              <a:t>• tipo</a:t>
            </a:r>
            <a:r>
              <a:rPr lang="pt-BR" sz="1400" dirty="0"/>
              <a:t>: o tipo do atributo é usado para classificar a estrutura de dados desse atributo (</a:t>
            </a:r>
            <a:r>
              <a:rPr lang="pt-BR" sz="1400" dirty="0" smtClean="0"/>
              <a:t>inteiro, real</a:t>
            </a:r>
            <a:r>
              <a:rPr lang="pt-BR" sz="1400" dirty="0"/>
              <a:t>, caráter, lógico, etc</a:t>
            </a:r>
            <a:r>
              <a:rPr lang="pt-BR" sz="1400" dirty="0" smtClean="0"/>
              <a:t>.).</a:t>
            </a:r>
          </a:p>
          <a:p>
            <a:endParaRPr lang="pt-BR" sz="1400" dirty="0"/>
          </a:p>
          <a:p>
            <a:r>
              <a:rPr lang="pt-BR" sz="1400" dirty="0" smtClean="0"/>
              <a:t>• valor_default</a:t>
            </a:r>
            <a:r>
              <a:rPr lang="pt-BR" sz="1400" dirty="0"/>
              <a:t>: opcionalmente, pode-se especificar um valor inicial para cada atributo</a:t>
            </a:r>
            <a:r>
              <a:rPr lang="pt-BR" sz="1400" dirty="0" smtClean="0"/>
              <a:t>.</a:t>
            </a:r>
          </a:p>
          <a:p>
            <a:endParaRPr lang="pt-BR" sz="1400" dirty="0"/>
          </a:p>
          <a:p>
            <a:r>
              <a:rPr lang="pt-BR" sz="1400" dirty="0" smtClean="0"/>
              <a:t>• visibilidade</a:t>
            </a:r>
            <a:r>
              <a:rPr lang="pt-BR" sz="1400" dirty="0"/>
              <a:t>: opcionalmente, pode-se especificar o nível </a:t>
            </a:r>
            <a:r>
              <a:rPr lang="pt-BR" sz="1400" dirty="0" smtClean="0"/>
              <a:t>de acessibilidade </a:t>
            </a:r>
            <a:r>
              <a:rPr lang="pt-BR" sz="1400" dirty="0"/>
              <a:t>de um atributo de </a:t>
            </a:r>
            <a:r>
              <a:rPr lang="pt-BR" sz="1400" dirty="0" smtClean="0"/>
              <a:t>um objeto </a:t>
            </a:r>
            <a:r>
              <a:rPr lang="pt-BR" sz="1400" dirty="0"/>
              <a:t>a partir de outros objetos</a:t>
            </a:r>
            <a:r>
              <a:rPr lang="pt-BR" sz="1400" dirty="0" smtClean="0"/>
              <a:t>.</a:t>
            </a:r>
          </a:p>
          <a:p>
            <a:endParaRPr lang="pt-BR" sz="1400" dirty="0"/>
          </a:p>
          <a:p>
            <a:r>
              <a:rPr lang="pt-BR" sz="1400" b="1" dirty="0"/>
              <a:t>Valores possíveis são</a:t>
            </a:r>
            <a:r>
              <a:rPr lang="pt-BR" sz="1400" b="1" dirty="0" smtClean="0"/>
              <a:t>:</a:t>
            </a:r>
          </a:p>
          <a:p>
            <a:endParaRPr lang="pt-BR" sz="1400" dirty="0"/>
          </a:p>
          <a:p>
            <a:r>
              <a:rPr lang="pt-BR" sz="1400" dirty="0" smtClean="0"/>
              <a:t>- (</a:t>
            </a:r>
            <a:r>
              <a:rPr lang="pt-BR" sz="1400" dirty="0"/>
              <a:t>privativo), nenhuma visibilidade externa, apenas os métodos da classe tem acesso a esses atributos</a:t>
            </a:r>
            <a:r>
              <a:rPr lang="pt-BR" sz="1400" dirty="0" smtClean="0"/>
              <a:t>;</a:t>
            </a:r>
          </a:p>
          <a:p>
            <a:endParaRPr lang="pt-BR" sz="1400" dirty="0"/>
          </a:p>
          <a:p>
            <a:r>
              <a:rPr lang="pt-BR" sz="1400" dirty="0"/>
              <a:t>+ (público), visibilidade externa total, o seja, os atributos podem ser acessados por qualquer objeto; </a:t>
            </a:r>
            <a:r>
              <a:rPr lang="pt-BR" sz="1400" dirty="0" smtClean="0"/>
              <a:t>e</a:t>
            </a:r>
          </a:p>
          <a:p>
            <a:endParaRPr lang="pt-BR" sz="1400" dirty="0"/>
          </a:p>
          <a:p>
            <a:r>
              <a:rPr lang="pt-BR" sz="1400" dirty="0"/>
              <a:t># (protegido), visibilidade externa limitada.</a:t>
            </a:r>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Atributos e variáveis</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1806475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O escopo </a:t>
            </a:r>
            <a:r>
              <a:rPr lang="pt-BR" sz="1400" dirty="0"/>
              <a:t>de uma variável local é o método, ou bloco contido dentro do método, ao qual ela pertence</a:t>
            </a:r>
            <a:r>
              <a:rPr lang="pt-BR" sz="1400" dirty="0" smtClean="0"/>
              <a:t>.</a:t>
            </a:r>
          </a:p>
          <a:p>
            <a:endParaRPr lang="pt-BR" sz="1400" dirty="0"/>
          </a:p>
          <a:p>
            <a:r>
              <a:rPr lang="pt-BR" sz="1400" dirty="0"/>
              <a:t>Muitas vezes, variáveis auxiliares são declaradas dentro de um determinado método, ou até dentro de um bloco menor. Tais variáveis são chamadas locais. Elas existem somente durante a execução daquele método ou bloco.</a:t>
            </a:r>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Variáveis locais</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0" name="Rectangle 2"/>
          <p:cNvSpPr>
            <a:spLocks noChangeArrowheads="1"/>
          </p:cNvSpPr>
          <p:nvPr/>
        </p:nvSpPr>
        <p:spPr bwMode="auto">
          <a:xfrm>
            <a:off x="380407" y="3368824"/>
            <a:ext cx="3191653" cy="5700228"/>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String nome_e_cnpj;</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System.out.println</a:t>
            </a:r>
            <a:r>
              <a:rPr lang="pt-BR" sz="1000" dirty="0">
                <a:solidFill>
                  <a:srgbClr val="FFFFFF"/>
                </a:solidFill>
                <a:latin typeface="Consolas" panose="020B0609020204030204" pitchFamily="49" charset="0"/>
                <a:cs typeface="Consolas" panose="020B0609020204030204" pitchFamily="49" charset="0"/>
              </a:rPr>
              <a:t>(</a:t>
            </a:r>
            <a:r>
              <a:rPr lang="pt-BR" sz="1000" dirty="0">
                <a:solidFill>
                  <a:srgbClr val="BDE052"/>
                </a:solidFill>
                <a:latin typeface="Consolas" panose="020B0609020204030204" pitchFamily="49" charset="0"/>
                <a:cs typeface="Consolas" panose="020B0609020204030204" pitchFamily="49" charset="0"/>
              </a:rPr>
              <a:t>"</a:t>
            </a:r>
            <a:r>
              <a:rPr lang="pt-BR" sz="1000" dirty="0" smtClean="0">
                <a:solidFill>
                  <a:srgbClr val="BDE052"/>
                </a:solidFill>
                <a:latin typeface="Consolas" panose="020B0609020204030204" pitchFamily="49" charset="0"/>
                <a:cs typeface="Consolas" panose="020B0609020204030204" pitchFamily="49" charset="0"/>
              </a:rPr>
              <a:t>Nome e Cnpj: </a:t>
            </a:r>
            <a:r>
              <a:rPr lang="pt-BR" sz="1000" dirty="0">
                <a:solidFill>
                  <a:srgbClr val="BDE052"/>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nome + </a:t>
            </a:r>
            <a:r>
              <a:rPr lang="pt-BR" sz="1000" dirty="0">
                <a:solidFill>
                  <a:srgbClr val="BDE052"/>
                </a:solidFill>
                <a:latin typeface="Consolas" panose="020B0609020204030204" pitchFamily="49" charset="0"/>
                <a:cs typeface="Consolas" panose="020B0609020204030204" pitchFamily="49" charset="0"/>
              </a:rPr>
              <a:t>"</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BDE052"/>
                </a:solidFill>
                <a:latin typeface="Consolas" panose="020B0609020204030204" pitchFamily="49" charset="0"/>
                <a:cs typeface="Consolas" panose="020B0609020204030204" pitchFamily="49" charset="0"/>
              </a:rPr>
              <a:t>"</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cnpj</a:t>
            </a: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8" name="Conector em curva 7"/>
          <p:cNvCxnSpPr/>
          <p:nvPr/>
        </p:nvCxnSpPr>
        <p:spPr>
          <a:xfrm rot="16200000" flipH="1">
            <a:off x="2350487" y="4830644"/>
            <a:ext cx="1535433" cy="1485689"/>
          </a:xfrm>
          <a:prstGeom prst="curvedConnector3">
            <a:avLst>
              <a:gd name="adj1" fmla="val -6008"/>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Conector em curva 12"/>
          <p:cNvCxnSpPr/>
          <p:nvPr/>
        </p:nvCxnSpPr>
        <p:spPr>
          <a:xfrm>
            <a:off x="764704" y="6218937"/>
            <a:ext cx="3096344" cy="194278"/>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Retângulo 15"/>
          <p:cNvSpPr/>
          <p:nvPr/>
        </p:nvSpPr>
        <p:spPr>
          <a:xfrm>
            <a:off x="3748563" y="6218937"/>
            <a:ext cx="2600278" cy="1200329"/>
          </a:xfrm>
          <a:prstGeom prst="rect">
            <a:avLst/>
          </a:prstGeom>
        </p:spPr>
        <p:txBody>
          <a:bodyPr wrap="square">
            <a:spAutoFit/>
          </a:bodyPr>
          <a:lstStyle/>
          <a:p>
            <a:r>
              <a:rPr lang="pt-BR" sz="2400" dirty="0" smtClean="0"/>
              <a:t>O escopo da variável local é o escopo do método.</a:t>
            </a:r>
            <a:endParaRPr lang="pt-BR" sz="2400" dirty="0"/>
          </a:p>
        </p:txBody>
      </p:sp>
      <p:cxnSp>
        <p:nvCxnSpPr>
          <p:cNvPr id="24" name="Conector em curva 23"/>
          <p:cNvCxnSpPr/>
          <p:nvPr/>
        </p:nvCxnSpPr>
        <p:spPr>
          <a:xfrm flipV="1">
            <a:off x="2375357" y="4036953"/>
            <a:ext cx="1773723" cy="1056850"/>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Retângulo 32"/>
          <p:cNvSpPr/>
          <p:nvPr/>
        </p:nvSpPr>
        <p:spPr>
          <a:xfrm>
            <a:off x="4124350" y="3778276"/>
            <a:ext cx="2447691" cy="830997"/>
          </a:xfrm>
          <a:prstGeom prst="rect">
            <a:avLst/>
          </a:prstGeom>
        </p:spPr>
        <p:txBody>
          <a:bodyPr wrap="square">
            <a:spAutoFit/>
          </a:bodyPr>
          <a:lstStyle/>
          <a:p>
            <a:r>
              <a:rPr lang="pt-BR" sz="2400" dirty="0" smtClean="0"/>
              <a:t>Variável local:</a:t>
            </a:r>
          </a:p>
          <a:p>
            <a:r>
              <a:rPr lang="pt-BR" sz="2400" dirty="0" smtClean="0"/>
              <a:t>nome_cnpj</a:t>
            </a:r>
            <a:endParaRPr lang="pt-BR" sz="2400" dirty="0"/>
          </a:p>
        </p:txBody>
      </p:sp>
    </p:spTree>
    <p:extLst>
      <p:ext uri="{BB962C8B-B14F-4D97-AF65-F5344CB8AC3E}">
        <p14:creationId xmlns:p14="http://schemas.microsoft.com/office/powerpoint/2010/main" val="2755827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O </a:t>
            </a:r>
            <a:r>
              <a:rPr lang="pt-BR" sz="1400" dirty="0"/>
              <a:t>escopo de uma variável global é a classe </a:t>
            </a:r>
            <a:r>
              <a:rPr lang="pt-BR" sz="1400" dirty="0" smtClean="0"/>
              <a:t>inteira.</a:t>
            </a:r>
          </a:p>
          <a:p>
            <a:endParaRPr lang="pt-BR" sz="1400" dirty="0"/>
          </a:p>
          <a:p>
            <a:r>
              <a:rPr lang="pt-BR" sz="1400" dirty="0"/>
              <a:t>As variáveis declaradas fora de qualquer método (usualmente no cabeçalho da classe) e são acessíveis por qualquer método da classe são chamadas globais.</a:t>
            </a:r>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Variáveis globais</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381363" y="3200438"/>
            <a:ext cx="3191653" cy="4776898"/>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7" name="Conector em curva 26"/>
          <p:cNvCxnSpPr/>
          <p:nvPr/>
        </p:nvCxnSpPr>
        <p:spPr>
          <a:xfrm rot="16200000" flipH="1">
            <a:off x="1766990" y="3814841"/>
            <a:ext cx="2304256" cy="1883859"/>
          </a:xfrm>
          <a:prstGeom prst="curvedConnector3">
            <a:avLst>
              <a:gd name="adj1" fmla="val 370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Conector em curva 28"/>
          <p:cNvCxnSpPr/>
          <p:nvPr/>
        </p:nvCxnSpPr>
        <p:spPr>
          <a:xfrm flipV="1">
            <a:off x="476672" y="5980908"/>
            <a:ext cx="3384376" cy="1843684"/>
          </a:xfrm>
          <a:prstGeom prst="curvedConnector3">
            <a:avLst>
              <a:gd name="adj1" fmla="val 96408"/>
            </a:avLst>
          </a:prstGeom>
          <a:ln>
            <a:tailEnd type="triangle"/>
          </a:ln>
        </p:spPr>
        <p:style>
          <a:lnRef idx="3">
            <a:schemeClr val="accent6"/>
          </a:lnRef>
          <a:fillRef idx="0">
            <a:schemeClr val="accent6"/>
          </a:fillRef>
          <a:effectRef idx="2">
            <a:schemeClr val="accent6"/>
          </a:effectRef>
          <a:fontRef idx="minor">
            <a:schemeClr val="tx1"/>
          </a:fontRef>
        </p:style>
      </p:cxnSp>
      <p:sp>
        <p:nvSpPr>
          <p:cNvPr id="34" name="Retângulo 33"/>
          <p:cNvSpPr/>
          <p:nvPr/>
        </p:nvSpPr>
        <p:spPr>
          <a:xfrm>
            <a:off x="3821408" y="5770963"/>
            <a:ext cx="2586773" cy="1938992"/>
          </a:xfrm>
          <a:prstGeom prst="rect">
            <a:avLst/>
          </a:prstGeom>
        </p:spPr>
        <p:txBody>
          <a:bodyPr wrap="square">
            <a:spAutoFit/>
          </a:bodyPr>
          <a:lstStyle/>
          <a:p>
            <a:r>
              <a:rPr lang="pt-BR" sz="2400" dirty="0" smtClean="0"/>
              <a:t>O Escopo das variáveis globais é o escopo da classe, ou seja: a classe inteira.</a:t>
            </a:r>
            <a:endParaRPr lang="pt-BR" sz="2400" dirty="0"/>
          </a:p>
        </p:txBody>
      </p:sp>
      <p:cxnSp>
        <p:nvCxnSpPr>
          <p:cNvPr id="36" name="Conector em curva 35"/>
          <p:cNvCxnSpPr/>
          <p:nvPr/>
        </p:nvCxnSpPr>
        <p:spPr>
          <a:xfrm flipV="1">
            <a:off x="2132856" y="3604643"/>
            <a:ext cx="2016224" cy="379183"/>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41" name="Retângulo 40"/>
          <p:cNvSpPr/>
          <p:nvPr/>
        </p:nvSpPr>
        <p:spPr>
          <a:xfrm>
            <a:off x="4037552" y="3345968"/>
            <a:ext cx="2534490" cy="830997"/>
          </a:xfrm>
          <a:prstGeom prst="rect">
            <a:avLst/>
          </a:prstGeom>
        </p:spPr>
        <p:txBody>
          <a:bodyPr wrap="square">
            <a:spAutoFit/>
          </a:bodyPr>
          <a:lstStyle/>
          <a:p>
            <a:r>
              <a:rPr lang="pt-BR" sz="2400" dirty="0" smtClean="0"/>
              <a:t>Variáveis globais:</a:t>
            </a:r>
          </a:p>
          <a:p>
            <a:r>
              <a:rPr lang="pt-BR" sz="2400" dirty="0" smtClean="0"/>
              <a:t>nome e cnpj.</a:t>
            </a:r>
            <a:endParaRPr lang="pt-BR" sz="2400" dirty="0"/>
          </a:p>
        </p:txBody>
      </p:sp>
    </p:spTree>
    <p:extLst>
      <p:ext uri="{BB962C8B-B14F-4D97-AF65-F5344CB8AC3E}">
        <p14:creationId xmlns:p14="http://schemas.microsoft.com/office/powerpoint/2010/main" val="3074391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Em programação orientada a objetos, a palavra objeto refere-se a um "molde"/classe, que passa a existir a partir de uma instância da classe. </a:t>
            </a:r>
            <a:endParaRPr lang="pt-BR" sz="1400" dirty="0" smtClean="0"/>
          </a:p>
          <a:p>
            <a:endParaRPr lang="pt-BR" sz="1400" dirty="0"/>
          </a:p>
          <a:p>
            <a:r>
              <a:rPr lang="pt-BR" sz="1400" dirty="0" smtClean="0"/>
              <a:t>A </a:t>
            </a:r>
            <a:r>
              <a:rPr lang="pt-BR" sz="1400" dirty="0"/>
              <a:t>classe define o comportamento do objeto, usando atributos (propriedades) e métodos (ações</a:t>
            </a:r>
            <a:r>
              <a:rPr lang="pt-BR" sz="1400" dirty="0" smtClean="0"/>
              <a:t>). </a:t>
            </a:r>
          </a:p>
          <a:p>
            <a:endParaRPr lang="pt-BR" sz="1400" dirty="0"/>
          </a:p>
          <a:p>
            <a:r>
              <a:rPr lang="pt-BR" sz="1400" dirty="0" smtClean="0"/>
              <a:t>É </a:t>
            </a:r>
            <a:r>
              <a:rPr lang="pt-BR" sz="1400" dirty="0"/>
              <a:t>uma entidade capaz de reter um estado (informação) e que oferece uma série de informações (comportamento) ou para examinar ou para afetar este estado. É através deles que praticamente todo o processamento ocorre em sistemas implementados com linguagens de programação orientada a objetos.</a:t>
            </a:r>
          </a:p>
          <a:p>
            <a:endParaRPr lang="pt-BR" sz="1400" dirty="0" smtClean="0"/>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Objeto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5122" name="Picture 2" descr="Conceitos Básicos de Orientação a Objeto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690" y="4304928"/>
            <a:ext cx="4493187" cy="43425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Tree>
    <p:extLst>
      <p:ext uri="{BB962C8B-B14F-4D97-AF65-F5344CB8AC3E}">
        <p14:creationId xmlns:p14="http://schemas.microsoft.com/office/powerpoint/2010/main" val="3624095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Objetos são instâncias de classe, um exemplar de uma classe. </a:t>
            </a:r>
            <a:endParaRPr lang="pt-BR" sz="1400" dirty="0" smtClean="0"/>
          </a:p>
          <a:p>
            <a:endParaRPr lang="pt-BR" sz="1400" dirty="0"/>
          </a:p>
          <a:p>
            <a:r>
              <a:rPr lang="pt-BR" sz="1400" dirty="0" smtClean="0"/>
              <a:t>Um </a:t>
            </a:r>
            <a:r>
              <a:rPr lang="pt-BR" sz="1400" dirty="0"/>
              <a:t>programa desenvolvido com uma linguagem de programação orientada a objetos manipula estruturas de dados através dos objetos da </a:t>
            </a:r>
            <a:r>
              <a:rPr lang="pt-BR" sz="1400" dirty="0" smtClean="0"/>
              <a:t>mesma forma </a:t>
            </a:r>
            <a:r>
              <a:rPr lang="pt-BR" sz="1400" dirty="0"/>
              <a:t>que um programa em linguagem imperativa tradicional utiliza variáveis. </a:t>
            </a:r>
            <a:endParaRPr lang="pt-BR" sz="1400" dirty="0" smtClean="0"/>
          </a:p>
          <a:p>
            <a:endParaRPr lang="pt-BR" sz="1400" dirty="0"/>
          </a:p>
          <a:p>
            <a:r>
              <a:rPr lang="pt-BR" sz="1400" dirty="0" smtClean="0"/>
              <a:t>Assim </a:t>
            </a:r>
            <a:r>
              <a:rPr lang="pt-BR" sz="1400" dirty="0"/>
              <a:t>como as variáveis </a:t>
            </a:r>
            <a:r>
              <a:rPr lang="pt-BR" sz="1400" dirty="0" smtClean="0"/>
              <a:t>são </a:t>
            </a:r>
            <a:r>
              <a:rPr lang="pt-BR" sz="1400" dirty="0"/>
              <a:t>associadas a seus tipos, os objetos estão associados a suas classes. É através de objetos que (praticamente) todo o processamento ocorre em aplicações desenvolvidas com linguagens de </a:t>
            </a:r>
            <a:r>
              <a:rPr lang="pt-BR" sz="1400" dirty="0" smtClean="0"/>
              <a:t>programação orientadas </a:t>
            </a:r>
            <a:r>
              <a:rPr lang="pt-BR" sz="1400" dirty="0"/>
              <a:t>a objetos</a:t>
            </a:r>
            <a:r>
              <a:rPr lang="pt-BR" sz="1400" dirty="0" smtClean="0"/>
              <a:t>.</a:t>
            </a:r>
          </a:p>
          <a:p>
            <a:endParaRPr lang="pt-BR" sz="1400" dirty="0"/>
          </a:p>
          <a:p>
            <a:r>
              <a:rPr lang="pt-BR" sz="1400" dirty="0"/>
              <a:t>Um objeto é um elemento computacional que representa, no domínio da solução, alguma entidade (abstrata ou concreta) do domínio de interesse do problema que está em análise. Objetos similares são agrupados em classes. </a:t>
            </a:r>
            <a:endParaRPr lang="pt-BR" sz="1400" dirty="0" smtClean="0"/>
          </a:p>
          <a:p>
            <a:endParaRPr lang="pt-BR" sz="1400" dirty="0"/>
          </a:p>
          <a:p>
            <a:r>
              <a:rPr lang="pt-BR" sz="1400" dirty="0" smtClean="0"/>
              <a:t>Um </a:t>
            </a:r>
            <a:r>
              <a:rPr lang="pt-BR" sz="1400" dirty="0"/>
              <a:t>programa orientado a objetos é composto por um conjunto de objetos que interagem através de “trocas de mensagens”. Na prática, essa troca de mensagem traduz-se na invocação </a:t>
            </a:r>
            <a:r>
              <a:rPr lang="pt-BR" sz="1400" dirty="0" smtClean="0"/>
              <a:t>de métodos </a:t>
            </a:r>
            <a:r>
              <a:rPr lang="pt-BR" sz="1400" dirty="0"/>
              <a:t>entre objetos.</a:t>
            </a:r>
          </a:p>
          <a:p>
            <a:endParaRPr lang="pt-BR" sz="1400" dirty="0" smtClean="0"/>
          </a:p>
          <a:p>
            <a:r>
              <a:rPr lang="pt-BR" sz="1400" dirty="0" smtClean="0"/>
              <a:t>A </a:t>
            </a:r>
            <a:r>
              <a:rPr lang="pt-BR" sz="1400" dirty="0"/>
              <a:t>programação é feita pelo envio de mensagens. A solução de um problema consiste em identificar </a:t>
            </a:r>
            <a:r>
              <a:rPr lang="pt-BR" sz="1400" dirty="0" smtClean="0"/>
              <a:t>os objetos</a:t>
            </a:r>
            <a:r>
              <a:rPr lang="pt-BR" sz="1400" dirty="0"/>
              <a:t>, mensagens e sequências de mensagens para efetuar a solução. </a:t>
            </a:r>
            <a:endParaRPr lang="pt-BR" sz="1400" dirty="0" smtClean="0"/>
          </a:p>
          <a:p>
            <a:endParaRPr lang="pt-BR" sz="1400" dirty="0"/>
          </a:p>
          <a:p>
            <a:r>
              <a:rPr lang="pt-BR" sz="1400" dirty="0" smtClean="0"/>
              <a:t>Cada </a:t>
            </a:r>
            <a:r>
              <a:rPr lang="pt-BR" sz="1400" dirty="0"/>
              <a:t>objeto do mundo </a:t>
            </a:r>
            <a:r>
              <a:rPr lang="pt-BR" sz="1400" dirty="0" smtClean="0"/>
              <a:t>real transforma-se </a:t>
            </a:r>
            <a:r>
              <a:rPr lang="pt-BR" sz="1400" dirty="0"/>
              <a:t>em um “objeto” de software. Viabiliza a montagem de sistemas a partir de componentes</a:t>
            </a:r>
            <a:r>
              <a:rPr lang="pt-BR" sz="1400" dirty="0" smtClean="0"/>
              <a:t>.</a:t>
            </a:r>
          </a:p>
          <a:p>
            <a:endParaRPr lang="pt-BR" sz="1400" dirty="0"/>
          </a:p>
          <a:p>
            <a:r>
              <a:rPr lang="pt-BR" sz="1400" dirty="0"/>
              <a:t>Os objetos são construídos, ou instanciados, através de uma chamada ao seu método construtor. </a:t>
            </a:r>
            <a:r>
              <a:rPr lang="pt-BR" sz="1400" dirty="0" smtClean="0"/>
              <a:t>Vamos ver </a:t>
            </a:r>
            <a:r>
              <a:rPr lang="pt-BR" sz="1400" dirty="0"/>
              <a:t>agora como e o que são esses métodos construtores.</a:t>
            </a:r>
            <a:endParaRPr lang="pt-BR" sz="1400" dirty="0" smtClean="0"/>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Objeto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291524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Instanciando um objeto.</a:t>
            </a:r>
          </a:p>
          <a:p>
            <a:endParaRPr lang="pt-BR" sz="1400" dirty="0"/>
          </a:p>
          <a:p>
            <a:endParaRPr lang="pt-BR" sz="1400" dirty="0" smtClean="0"/>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Instância</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372058" y="2648744"/>
            <a:ext cx="5871769" cy="381642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792645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Criando um novo objeto: </a:t>
            </a:r>
            <a:r>
              <a:rPr lang="pt-BR" sz="1400" dirty="0" smtClean="0">
                <a:solidFill>
                  <a:schemeClr val="tx1"/>
                </a:solidFill>
                <a:latin typeface="Consolas" panose="020B0609020204030204" pitchFamily="49" charset="0"/>
                <a:cs typeface="Consolas" panose="020B0609020204030204" pitchFamily="49" charset="0"/>
              </a:rPr>
              <a:t>Nova_Empresa</a:t>
            </a:r>
            <a:r>
              <a:rPr lang="pt-BR" sz="1400" dirty="0" smtClean="0"/>
              <a:t>, instanciando a classe Empresa.</a:t>
            </a:r>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Instância</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620688" y="2319500"/>
            <a:ext cx="3191653" cy="646966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Execução</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static </a:t>
            </a:r>
            <a:r>
              <a:rPr lang="pt-BR" sz="1000" dirty="0">
                <a:solidFill>
                  <a:srgbClr val="FFFFFF"/>
                </a:solidFill>
                <a:latin typeface="Consolas" panose="020B0609020204030204" pitchFamily="49" charset="0"/>
                <a:cs typeface="Consolas" panose="020B0609020204030204" pitchFamily="49" charset="0"/>
              </a:rPr>
              <a:t>void </a:t>
            </a:r>
            <a:r>
              <a:rPr lang="pt-BR" sz="1000" dirty="0" smtClean="0">
                <a:solidFill>
                  <a:srgbClr val="FFFFFF"/>
                </a:solidFill>
                <a:latin typeface="Consolas" panose="020B0609020204030204" pitchFamily="49" charset="0"/>
                <a:cs typeface="Consolas" panose="020B0609020204030204" pitchFamily="49" charset="0"/>
              </a:rPr>
              <a:t>Main(String</a:t>
            </a:r>
            <a:r>
              <a:rPr lang="pt-BR" sz="1000" dirty="0">
                <a:solidFill>
                  <a:srgbClr val="FFFFFF"/>
                </a:solidFill>
                <a:latin typeface="Consolas" panose="020B0609020204030204" pitchFamily="49" charset="0"/>
                <a:cs typeface="Consolas" panose="020B0609020204030204" pitchFamily="49" charset="0"/>
              </a:rPr>
              <a:t>[] args</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Instância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Empresa Nova_Empresa = </a:t>
            </a:r>
            <a:r>
              <a:rPr lang="pt-BR" sz="1000" dirty="0">
                <a:solidFill>
                  <a:srgbClr val="FFFFFF"/>
                </a:solidFill>
                <a:latin typeface="Consolas" panose="020B0609020204030204" pitchFamily="49" charset="0"/>
                <a:cs typeface="Consolas" panose="020B0609020204030204" pitchFamily="49" charset="0"/>
              </a:rPr>
              <a:t>new </a:t>
            </a:r>
            <a:r>
              <a:rPr lang="pt-BR" sz="1000" dirty="0" smtClean="0">
                <a:solidFill>
                  <a:srgbClr val="FFFFFF"/>
                </a:solidFill>
                <a:latin typeface="Consolas" panose="020B0609020204030204" pitchFamily="49" charset="0"/>
                <a:cs typeface="Consolas" panose="020B0609020204030204" pitchFamily="49" charset="0"/>
              </a:rPr>
              <a:t>Empresa();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7" name="Conector em curva 26"/>
          <p:cNvCxnSpPr/>
          <p:nvPr/>
        </p:nvCxnSpPr>
        <p:spPr>
          <a:xfrm>
            <a:off x="2804229" y="5543662"/>
            <a:ext cx="1296143" cy="330683"/>
          </a:xfrm>
          <a:prstGeom prst="curvedConnector3">
            <a:avLst>
              <a:gd name="adj1" fmla="val 449"/>
            </a:avLst>
          </a:prstGeom>
          <a:ln>
            <a:tailEnd type="triangle"/>
          </a:ln>
        </p:spPr>
        <p:style>
          <a:lnRef idx="3">
            <a:schemeClr val="accent6"/>
          </a:lnRef>
          <a:fillRef idx="0">
            <a:schemeClr val="accent6"/>
          </a:fillRef>
          <a:effectRef idx="2">
            <a:schemeClr val="accent6"/>
          </a:effectRef>
          <a:fontRef idx="minor">
            <a:schemeClr val="tx1"/>
          </a:fontRef>
        </p:style>
      </p:cxnSp>
      <p:sp>
        <p:nvSpPr>
          <p:cNvPr id="34" name="Retângulo 33"/>
          <p:cNvSpPr/>
          <p:nvPr/>
        </p:nvSpPr>
        <p:spPr>
          <a:xfrm>
            <a:off x="4022178" y="5807584"/>
            <a:ext cx="2541290" cy="1569660"/>
          </a:xfrm>
          <a:prstGeom prst="rect">
            <a:avLst/>
          </a:prstGeom>
        </p:spPr>
        <p:txBody>
          <a:bodyPr wrap="square">
            <a:spAutoFit/>
          </a:bodyPr>
          <a:lstStyle/>
          <a:p>
            <a:r>
              <a:rPr lang="pt-BR" sz="2400" dirty="0" smtClean="0"/>
              <a:t>Instanciando a classe Empresa com a palavra reservada new.</a:t>
            </a:r>
            <a:endParaRPr lang="pt-BR" sz="2400" dirty="0"/>
          </a:p>
        </p:txBody>
      </p:sp>
    </p:spTree>
    <p:extLst>
      <p:ext uri="{BB962C8B-B14F-4D97-AF65-F5344CB8AC3E}">
        <p14:creationId xmlns:p14="http://schemas.microsoft.com/office/powerpoint/2010/main" val="4078550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Vamos ver agora como criar um objeto, ou seja, instanciar esse objeto com base em uma classe. Como vimos anteriormente, um objeto é uma instância de uma classe. Ele é a materialização dessa classe. Para criar um objeto em JAVA usaremos a palavra reservada new para chamar o construtor da classe. Assim como nós declaramos uma variável em JAVA, iremos declarar a referência a um objeto. Basta dar um nome a essa referência do objeto e em seguida, o nome da classe que ele pertence. Às vezes, para simplificar, chamamos a referência do objeto (o identificador) simplesmente de objeto. </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Referência </a:t>
              </a:r>
              <a:r>
                <a:rPr lang="pt-BR" dirty="0"/>
                <a:t>de objetos</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1052102" y="3779404"/>
            <a:ext cx="3191653" cy="5854116"/>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Execução</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static </a:t>
            </a:r>
            <a:r>
              <a:rPr lang="pt-BR" sz="1000" dirty="0">
                <a:solidFill>
                  <a:srgbClr val="FFFFFF"/>
                </a:solidFill>
                <a:latin typeface="Consolas" panose="020B0609020204030204" pitchFamily="49" charset="0"/>
                <a:cs typeface="Consolas" panose="020B0609020204030204" pitchFamily="49" charset="0"/>
              </a:rPr>
              <a:t>void </a:t>
            </a:r>
            <a:r>
              <a:rPr lang="pt-BR" sz="1000" dirty="0" smtClean="0">
                <a:solidFill>
                  <a:srgbClr val="FFFFFF"/>
                </a:solidFill>
                <a:latin typeface="Consolas" panose="020B0609020204030204" pitchFamily="49" charset="0"/>
                <a:cs typeface="Consolas" panose="020B0609020204030204" pitchFamily="49" charset="0"/>
              </a:rPr>
              <a:t>Main(String</a:t>
            </a:r>
            <a:r>
              <a:rPr lang="pt-BR" sz="1000" dirty="0">
                <a:solidFill>
                  <a:srgbClr val="FFFFFF"/>
                </a:solidFill>
                <a:latin typeface="Consolas" panose="020B0609020204030204" pitchFamily="49" charset="0"/>
                <a:cs typeface="Consolas" panose="020B0609020204030204" pitchFamily="49" charset="0"/>
              </a:rPr>
              <a:t>[] args</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Instância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Empresa Nova_Empresa = </a:t>
            </a:r>
            <a:r>
              <a:rPr lang="pt-BR" sz="1000" dirty="0">
                <a:solidFill>
                  <a:srgbClr val="FFFFFF"/>
                </a:solidFill>
                <a:latin typeface="Consolas" panose="020B0609020204030204" pitchFamily="49" charset="0"/>
                <a:cs typeface="Consolas" panose="020B0609020204030204" pitchFamily="49" charset="0"/>
              </a:rPr>
              <a:t>new </a:t>
            </a:r>
            <a:r>
              <a:rPr lang="pt-BR" sz="1000" dirty="0" smtClean="0">
                <a:solidFill>
                  <a:srgbClr val="FFFFFF"/>
                </a:solidFill>
                <a:latin typeface="Consolas" panose="020B0609020204030204" pitchFamily="49" charset="0"/>
                <a:cs typeface="Consolas" panose="020B0609020204030204" pitchFamily="49" charset="0"/>
              </a:rPr>
              <a:t>Empresa();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a:t>
            </a: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7" name="Conector em curva 26"/>
          <p:cNvCxnSpPr/>
          <p:nvPr/>
        </p:nvCxnSpPr>
        <p:spPr>
          <a:xfrm rot="16200000" flipH="1">
            <a:off x="2866724" y="7163969"/>
            <a:ext cx="1933121" cy="1240617"/>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34" name="Retângulo 33"/>
          <p:cNvSpPr/>
          <p:nvPr/>
        </p:nvSpPr>
        <p:spPr>
          <a:xfrm>
            <a:off x="4431969" y="8289175"/>
            <a:ext cx="2541290" cy="1015663"/>
          </a:xfrm>
          <a:prstGeom prst="rect">
            <a:avLst/>
          </a:prstGeom>
        </p:spPr>
        <p:txBody>
          <a:bodyPr wrap="square">
            <a:spAutoFit/>
          </a:bodyPr>
          <a:lstStyle/>
          <a:p>
            <a:r>
              <a:rPr lang="pt-BR" dirty="0" smtClean="0"/>
              <a:t>new =</a:t>
            </a:r>
          </a:p>
          <a:p>
            <a:r>
              <a:rPr lang="pt-BR" sz="1400" b="1" dirty="0" smtClean="0"/>
              <a:t>Instanciando a classe </a:t>
            </a:r>
          </a:p>
          <a:p>
            <a:r>
              <a:rPr lang="pt-BR" sz="1400" b="1" dirty="0" smtClean="0"/>
              <a:t>Empresa com a palavra reservada new</a:t>
            </a:r>
            <a:endParaRPr lang="pt-BR" sz="1400" b="1" dirty="0"/>
          </a:p>
        </p:txBody>
      </p:sp>
      <p:cxnSp>
        <p:nvCxnSpPr>
          <p:cNvPr id="24" name="Conector em curva 23"/>
          <p:cNvCxnSpPr/>
          <p:nvPr/>
        </p:nvCxnSpPr>
        <p:spPr>
          <a:xfrm rot="5400000" flipH="1" flipV="1">
            <a:off x="1816534" y="3965875"/>
            <a:ext cx="2716081" cy="2343141"/>
          </a:xfrm>
          <a:prstGeom prst="curvedConnector3">
            <a:avLst>
              <a:gd name="adj1" fmla="val 72576"/>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Retângulo 28"/>
          <p:cNvSpPr/>
          <p:nvPr/>
        </p:nvSpPr>
        <p:spPr>
          <a:xfrm>
            <a:off x="4255905" y="3647592"/>
            <a:ext cx="2845503" cy="861774"/>
          </a:xfrm>
          <a:prstGeom prst="rect">
            <a:avLst/>
          </a:prstGeom>
        </p:spPr>
        <p:txBody>
          <a:bodyPr wrap="square">
            <a:spAutoFit/>
          </a:bodyPr>
          <a:lstStyle/>
          <a:p>
            <a:r>
              <a:rPr lang="pt-BR" dirty="0" smtClean="0"/>
              <a:t>Empresa = </a:t>
            </a:r>
          </a:p>
          <a:p>
            <a:r>
              <a:rPr lang="pt-BR" sz="1600" b="1" dirty="0" smtClean="0"/>
              <a:t>Identificador da classe </a:t>
            </a:r>
          </a:p>
          <a:p>
            <a:r>
              <a:rPr lang="pt-BR" sz="1600" b="1" dirty="0" smtClean="0"/>
              <a:t>do objeto</a:t>
            </a:r>
            <a:endParaRPr lang="pt-BR" sz="1600" b="1" dirty="0"/>
          </a:p>
        </p:txBody>
      </p:sp>
      <p:cxnSp>
        <p:nvCxnSpPr>
          <p:cNvPr id="33" name="Conector em curva 32"/>
          <p:cNvCxnSpPr/>
          <p:nvPr/>
        </p:nvCxnSpPr>
        <p:spPr>
          <a:xfrm flipV="1">
            <a:off x="2603859" y="4848425"/>
            <a:ext cx="1839767" cy="1758499"/>
          </a:xfrm>
          <a:prstGeom prst="curvedConnector3">
            <a:avLst>
              <a:gd name="adj1" fmla="val 20416"/>
            </a:avLst>
          </a:prstGeom>
          <a:ln>
            <a:tailEnd type="triangle"/>
          </a:ln>
        </p:spPr>
        <p:style>
          <a:lnRef idx="3">
            <a:schemeClr val="accent6"/>
          </a:lnRef>
          <a:fillRef idx="0">
            <a:schemeClr val="accent6"/>
          </a:fillRef>
          <a:effectRef idx="2">
            <a:schemeClr val="accent6"/>
          </a:effectRef>
          <a:fontRef idx="minor">
            <a:schemeClr val="tx1"/>
          </a:fontRef>
        </p:style>
      </p:cxnSp>
      <p:sp>
        <p:nvSpPr>
          <p:cNvPr id="36" name="Retângulo 35"/>
          <p:cNvSpPr/>
          <p:nvPr/>
        </p:nvSpPr>
        <p:spPr>
          <a:xfrm>
            <a:off x="4346145" y="4637631"/>
            <a:ext cx="2453547" cy="615553"/>
          </a:xfrm>
          <a:prstGeom prst="rect">
            <a:avLst/>
          </a:prstGeom>
        </p:spPr>
        <p:txBody>
          <a:bodyPr wrap="square">
            <a:spAutoFit/>
          </a:bodyPr>
          <a:lstStyle/>
          <a:p>
            <a:r>
              <a:rPr lang="pt-BR" dirty="0" smtClean="0"/>
              <a:t>Nova_Empresa = </a:t>
            </a:r>
            <a:r>
              <a:rPr lang="pt-BR" sz="1600" b="1" dirty="0" smtClean="0"/>
              <a:t>Referência </a:t>
            </a:r>
            <a:r>
              <a:rPr lang="pt-BR" sz="1600" b="1" dirty="0"/>
              <a:t>do objeto</a:t>
            </a:r>
          </a:p>
        </p:txBody>
      </p:sp>
      <p:cxnSp>
        <p:nvCxnSpPr>
          <p:cNvPr id="41" name="Conector em curva 40"/>
          <p:cNvCxnSpPr/>
          <p:nvPr/>
        </p:nvCxnSpPr>
        <p:spPr>
          <a:xfrm>
            <a:off x="4117967" y="6674176"/>
            <a:ext cx="389513" cy="311712"/>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42" name="Retângulo 41"/>
          <p:cNvSpPr/>
          <p:nvPr/>
        </p:nvSpPr>
        <p:spPr>
          <a:xfrm>
            <a:off x="4474332" y="6831411"/>
            <a:ext cx="2541290" cy="800219"/>
          </a:xfrm>
          <a:prstGeom prst="rect">
            <a:avLst/>
          </a:prstGeom>
        </p:spPr>
        <p:txBody>
          <a:bodyPr wrap="square">
            <a:spAutoFit/>
          </a:bodyPr>
          <a:lstStyle/>
          <a:p>
            <a:r>
              <a:rPr lang="pt-BR" dirty="0" smtClean="0"/>
              <a:t>Empresa(); =</a:t>
            </a:r>
          </a:p>
          <a:p>
            <a:r>
              <a:rPr lang="pt-BR" sz="1400" b="1" dirty="0" smtClean="0"/>
              <a:t>Chamada ao construtor </a:t>
            </a:r>
          </a:p>
          <a:p>
            <a:r>
              <a:rPr lang="pt-BR" sz="1400" b="1" dirty="0" smtClean="0"/>
              <a:t>da classe</a:t>
            </a:r>
            <a:endParaRPr lang="pt-BR" sz="1400" b="1" dirty="0"/>
          </a:p>
        </p:txBody>
      </p:sp>
      <p:sp>
        <p:nvSpPr>
          <p:cNvPr id="43" name="Seta para baixo 42"/>
          <p:cNvSpPr/>
          <p:nvPr/>
        </p:nvSpPr>
        <p:spPr>
          <a:xfrm rot="11611310">
            <a:off x="5044270" y="5331942"/>
            <a:ext cx="401666" cy="72374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1065186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txBox="1">
            <a:spLocks/>
          </p:cNvSpPr>
          <p:nvPr/>
        </p:nvSpPr>
        <p:spPr>
          <a:xfrm>
            <a:off x="428604" y="1023910"/>
            <a:ext cx="6286544"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                                                                 </a:t>
            </a: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Autores</a:t>
            </a:r>
          </a:p>
          <a:p>
            <a:pPr>
              <a:spcBef>
                <a:spcPct val="0"/>
              </a:spcBef>
              <a:defRPr/>
            </a:pPr>
            <a:r>
              <a:rPr kumimoji="0" lang="pt-BR" sz="2800" b="0" i="0" u="none" strike="noStrike" kern="1200" cap="none" spc="0" normalizeH="0" baseline="0" noProof="0" dirty="0" smtClean="0">
                <a:ln>
                  <a:noFill/>
                </a:ln>
                <a:solidFill>
                  <a:schemeClr val="tx1"/>
                </a:solidFill>
                <a:effectLst/>
                <a:uLnTx/>
                <a:uFillTx/>
                <a:latin typeface="+mj-lt"/>
                <a:ea typeface="+mj-ea"/>
                <a:cs typeface="+mj-cs"/>
              </a:rPr>
              <a:t>                          </a:t>
            </a:r>
          </a:p>
          <a:p>
            <a:pPr>
              <a:spcBef>
                <a:spcPct val="0"/>
              </a:spcBef>
              <a:defRPr/>
            </a:pPr>
            <a:r>
              <a:rPr lang="pt-BR" sz="2800" dirty="0">
                <a:latin typeface="+mj-lt"/>
                <a:ea typeface="+mj-ea"/>
                <a:cs typeface="+mj-cs"/>
              </a:rPr>
              <a:t> </a:t>
            </a:r>
            <a:r>
              <a:rPr lang="pt-BR" sz="2800" dirty="0" smtClean="0">
                <a:latin typeface="+mj-lt"/>
                <a:ea typeface="+mj-ea"/>
                <a:cs typeface="+mj-cs"/>
              </a:rPr>
              <a:t>                               </a:t>
            </a:r>
            <a:r>
              <a:rPr kumimoji="0" lang="pt-BR" sz="2400" b="1" i="0" u="none" strike="noStrike" kern="1200" cap="none" spc="0" normalizeH="0" baseline="0" noProof="0" dirty="0" smtClean="0">
                <a:ln>
                  <a:noFill/>
                </a:ln>
                <a:solidFill>
                  <a:schemeClr val="tx1"/>
                </a:solidFill>
                <a:effectLst/>
                <a:uLnTx/>
                <a:uFillTx/>
                <a:latin typeface="+mj-lt"/>
                <a:ea typeface="+mj-ea"/>
                <a:cs typeface="+mj-cs"/>
              </a:rPr>
              <a:t>Mariana Carvalho H</a:t>
            </a:r>
            <a:r>
              <a:rPr lang="pt-BR" sz="2400" b="1" dirty="0" smtClean="0">
                <a:latin typeface="+mj-lt"/>
              </a:rPr>
              <a:t>enrique</a:t>
            </a:r>
            <a:endParaRPr kumimoji="0" lang="pt-BR" sz="24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smtClean="0">
                <a:ln>
                  <a:noFill/>
                </a:ln>
                <a:solidFill>
                  <a:schemeClr val="tx1"/>
                </a:solidFill>
                <a:effectLst/>
                <a:uLnTx/>
                <a:uFillTx/>
                <a:latin typeface="+mj-lt"/>
                <a:ea typeface="+mj-ea"/>
                <a:cs typeface="+mj-cs"/>
              </a:rPr>
              <a:t>Cleilson </a:t>
            </a:r>
            <a:r>
              <a:rPr kumimoji="0" lang="pt-BR" sz="2400" b="1" i="0" u="none" strike="noStrike" kern="1200" cap="none" spc="0" normalizeH="0" noProof="0" dirty="0" smtClean="0">
                <a:ln>
                  <a:noFill/>
                </a:ln>
                <a:solidFill>
                  <a:schemeClr val="tx1"/>
                </a:solidFill>
                <a:effectLst/>
                <a:uLnTx/>
                <a:uFillTx/>
                <a:latin typeface="+mj-lt"/>
                <a:ea typeface="+mj-ea"/>
                <a:cs typeface="+mj-cs"/>
              </a:rPr>
              <a:t>Henrique de Araujo</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pic>
        <p:nvPicPr>
          <p:cNvPr id="14" name="Imagem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989" y="7041232"/>
            <a:ext cx="2007971" cy="20079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ector reto 16"/>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10" name="Cruz 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3" name="Retângulo 12"/>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pic>
        <p:nvPicPr>
          <p:cNvPr id="2" name="Imagem 1"/>
          <p:cNvPicPr>
            <a:picLocks noChangeAspect="1"/>
          </p:cNvPicPr>
          <p:nvPr/>
        </p:nvPicPr>
        <p:blipFill>
          <a:blip r:embed="rId5"/>
          <a:stretch>
            <a:fillRect/>
          </a:stretch>
        </p:blipFill>
        <p:spPr>
          <a:xfrm>
            <a:off x="4581128" y="5220545"/>
            <a:ext cx="696756" cy="678237"/>
          </a:xfrm>
          <a:prstGeom prst="rect">
            <a:avLst/>
          </a:prstGeom>
        </p:spPr>
      </p:pic>
      <p:sp>
        <p:nvSpPr>
          <p:cNvPr id="1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3222530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Criando um novo objeto: </a:t>
            </a:r>
            <a:r>
              <a:rPr lang="pt-BR" sz="1400" dirty="0" smtClean="0">
                <a:solidFill>
                  <a:schemeClr val="tx1"/>
                </a:solidFill>
                <a:latin typeface="Consolas" panose="020B0609020204030204" pitchFamily="49" charset="0"/>
                <a:cs typeface="Consolas" panose="020B0609020204030204" pitchFamily="49" charset="0"/>
              </a:rPr>
              <a:t>Nova_Empresa</a:t>
            </a:r>
            <a:r>
              <a:rPr lang="pt-BR" sz="1400" dirty="0" smtClean="0"/>
              <a:t>, instanciando a classe Empresa, utilizando a classe </a:t>
            </a:r>
            <a:r>
              <a:rPr lang="pt-BR" sz="1400" dirty="0" smtClean="0">
                <a:solidFill>
                  <a:schemeClr val="tx1"/>
                </a:solidFill>
                <a:latin typeface="Consolas" panose="020B0609020204030204" pitchFamily="49" charset="0"/>
                <a:cs typeface="Consolas" panose="020B0609020204030204" pitchFamily="49" charset="0"/>
              </a:rPr>
              <a:t>Nova_Empresa e destruindo o objeto.</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Destruindo um objeto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620688" y="2496034"/>
            <a:ext cx="3191653" cy="6777446"/>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Execução</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static </a:t>
            </a:r>
            <a:r>
              <a:rPr lang="pt-BR" sz="1000" dirty="0">
                <a:solidFill>
                  <a:srgbClr val="FFFFFF"/>
                </a:solidFill>
                <a:latin typeface="Consolas" panose="020B0609020204030204" pitchFamily="49" charset="0"/>
                <a:cs typeface="Consolas" panose="020B0609020204030204" pitchFamily="49" charset="0"/>
              </a:rPr>
              <a:t>void </a:t>
            </a:r>
            <a:r>
              <a:rPr lang="pt-BR" sz="1000" dirty="0" smtClean="0">
                <a:solidFill>
                  <a:srgbClr val="FFFFFF"/>
                </a:solidFill>
                <a:latin typeface="Consolas" panose="020B0609020204030204" pitchFamily="49" charset="0"/>
                <a:cs typeface="Consolas" panose="020B0609020204030204" pitchFamily="49" charset="0"/>
              </a:rPr>
              <a:t>Main(String</a:t>
            </a:r>
            <a:r>
              <a:rPr lang="pt-BR" sz="1000" dirty="0">
                <a:solidFill>
                  <a:srgbClr val="FFFFFF"/>
                </a:solidFill>
                <a:latin typeface="Consolas" panose="020B0609020204030204" pitchFamily="49" charset="0"/>
                <a:cs typeface="Consolas" panose="020B0609020204030204" pitchFamily="49" charset="0"/>
              </a:rPr>
              <a:t>[] args</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Instância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Empresa Nova_Empresa = </a:t>
            </a:r>
            <a:r>
              <a:rPr lang="pt-BR" sz="1000" dirty="0">
                <a:solidFill>
                  <a:srgbClr val="FFFFFF"/>
                </a:solidFill>
                <a:latin typeface="Consolas" panose="020B0609020204030204" pitchFamily="49" charset="0"/>
                <a:cs typeface="Consolas" panose="020B0609020204030204" pitchFamily="49" charset="0"/>
              </a:rPr>
              <a:t>new </a:t>
            </a:r>
            <a:r>
              <a:rPr lang="pt-BR" sz="1000" dirty="0" smtClean="0">
                <a:solidFill>
                  <a:srgbClr val="FFFFFF"/>
                </a:solidFill>
                <a:latin typeface="Consolas" panose="020B0609020204030204" pitchFamily="49" charset="0"/>
                <a:cs typeface="Consolas" panose="020B0609020204030204" pitchFamily="49" charset="0"/>
              </a:rPr>
              <a:t>Empresa();</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Nova_Empresa.imprimir();</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Nova_Empresa = null;</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7" name="Conector em curva 26"/>
          <p:cNvCxnSpPr/>
          <p:nvPr/>
        </p:nvCxnSpPr>
        <p:spPr>
          <a:xfrm>
            <a:off x="2326200" y="5841635"/>
            <a:ext cx="1650495" cy="1013466"/>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43" name="Retângulo 42"/>
          <p:cNvSpPr/>
          <p:nvPr/>
        </p:nvSpPr>
        <p:spPr>
          <a:xfrm>
            <a:off x="3928538" y="6578595"/>
            <a:ext cx="2755263" cy="984885"/>
          </a:xfrm>
          <a:prstGeom prst="rect">
            <a:avLst/>
          </a:prstGeom>
        </p:spPr>
        <p:txBody>
          <a:bodyPr wrap="square">
            <a:spAutoFit/>
          </a:bodyPr>
          <a:lstStyle/>
          <a:p>
            <a:r>
              <a:rPr lang="pt-BR" dirty="0" smtClean="0"/>
              <a:t>Nova_Empresa = null; </a:t>
            </a:r>
            <a:r>
              <a:rPr lang="pt-BR" sz="2000" b="1" dirty="0"/>
              <a:t>D</a:t>
            </a:r>
            <a:r>
              <a:rPr lang="pt-BR" sz="2000" b="1" dirty="0" smtClean="0"/>
              <a:t>estruindo o Objeto Nova_Empresa.</a:t>
            </a:r>
            <a:endParaRPr lang="pt-BR" b="1" dirty="0"/>
          </a:p>
        </p:txBody>
      </p:sp>
    </p:spTree>
    <p:extLst>
      <p:ext uri="{BB962C8B-B14F-4D97-AF65-F5344CB8AC3E}">
        <p14:creationId xmlns:p14="http://schemas.microsoft.com/office/powerpoint/2010/main" val="1173347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Os </a:t>
            </a:r>
            <a:r>
              <a:rPr lang="pt-BR" sz="1400" dirty="0"/>
              <a:t>objetos em um programa JAVA são criados em tempo de execução, utilizados e destruídos. </a:t>
            </a:r>
            <a:endParaRPr lang="pt-BR" sz="1400" dirty="0" smtClean="0"/>
          </a:p>
          <a:p>
            <a:endParaRPr lang="pt-BR" sz="1400" dirty="0"/>
          </a:p>
          <a:p>
            <a:r>
              <a:rPr lang="pt-BR" sz="1400" dirty="0" smtClean="0"/>
              <a:t>Como </a:t>
            </a:r>
            <a:r>
              <a:rPr lang="pt-BR" sz="1400" dirty="0"/>
              <a:t>vimos anteriormente, JAVA usa a palavra-chave new para criar um novo objeto como uma instância de uma classe específica. </a:t>
            </a:r>
            <a:endParaRPr lang="pt-BR" sz="1400" dirty="0" smtClean="0"/>
          </a:p>
          <a:p>
            <a:endParaRPr lang="pt-BR" sz="1400" dirty="0"/>
          </a:p>
          <a:p>
            <a:r>
              <a:rPr lang="pt-BR" sz="1400" dirty="0" smtClean="0"/>
              <a:t>Essa </a:t>
            </a:r>
            <a:r>
              <a:rPr lang="pt-BR" sz="1400" dirty="0"/>
              <a:t>ação retorna como resultado uma referência para o objeto criado. Em JAVA, um objeto não precisa ser destruído explicitamente como é necessário fazer em linguagens como PASCAL e C++. </a:t>
            </a:r>
            <a:endParaRPr lang="pt-BR" sz="1400" dirty="0" smtClean="0"/>
          </a:p>
          <a:p>
            <a:endParaRPr lang="pt-BR" sz="1400" dirty="0"/>
          </a:p>
          <a:p>
            <a:r>
              <a:rPr lang="pt-BR" sz="1400" dirty="0" smtClean="0"/>
              <a:t>Nessas </a:t>
            </a:r>
            <a:r>
              <a:rPr lang="pt-BR" sz="1400" dirty="0"/>
              <a:t>linguagens, se os objetos não forem destruídos, eles continuam utilizando a memória do sistema. </a:t>
            </a:r>
            <a:endParaRPr lang="pt-BR" sz="1400" dirty="0" smtClean="0"/>
          </a:p>
          <a:p>
            <a:endParaRPr lang="pt-BR" sz="1400" dirty="0"/>
          </a:p>
          <a:p>
            <a:r>
              <a:rPr lang="pt-BR" sz="1400" dirty="0" smtClean="0"/>
              <a:t>No </a:t>
            </a:r>
            <a:r>
              <a:rPr lang="pt-BR" sz="1400" dirty="0"/>
              <a:t>caso da linguagem JAVA, a memória alocada para um objeto é liberada por um processo de baixa prioridade denominado garbage collector. </a:t>
            </a:r>
            <a:endParaRPr lang="pt-BR" sz="1400" dirty="0" smtClean="0"/>
          </a:p>
          <a:p>
            <a:endParaRPr lang="pt-BR" sz="1400" dirty="0"/>
          </a:p>
          <a:p>
            <a:r>
              <a:rPr lang="pt-BR" sz="1400" dirty="0" smtClean="0"/>
              <a:t>Quando </a:t>
            </a:r>
            <a:r>
              <a:rPr lang="pt-BR" sz="1400" dirty="0"/>
              <a:t>esse objeto não estiver mais sendo usado e quando ele não puder mais ser acessado, esse objeto se torna “lixo”. </a:t>
            </a:r>
            <a:endParaRPr lang="pt-BR" sz="1400" dirty="0" smtClean="0"/>
          </a:p>
          <a:p>
            <a:endParaRPr lang="pt-BR" sz="1400" dirty="0"/>
          </a:p>
          <a:p>
            <a:r>
              <a:rPr lang="pt-BR" sz="1400" dirty="0" smtClean="0"/>
              <a:t>Ou </a:t>
            </a:r>
            <a:r>
              <a:rPr lang="pt-BR" sz="1400" dirty="0"/>
              <a:t>seja, a área de memória ocupada por esse objeto não mais será acessada pelos programas. Essa área de memória será liberada pelo processo de garbage collector de forma automática. </a:t>
            </a:r>
            <a:endParaRPr lang="pt-BR" sz="1400" dirty="0" smtClean="0"/>
          </a:p>
          <a:p>
            <a:endParaRPr lang="pt-BR" sz="1400" dirty="0"/>
          </a:p>
          <a:p>
            <a:r>
              <a:rPr lang="pt-BR" sz="1400" dirty="0" smtClean="0"/>
              <a:t>Em </a:t>
            </a:r>
            <a:r>
              <a:rPr lang="pt-BR" sz="1400" dirty="0"/>
              <a:t>JAVA não é possível determinar quando um objeto será coletado. </a:t>
            </a:r>
            <a:endParaRPr lang="pt-BR" sz="1400" dirty="0" smtClean="0"/>
          </a:p>
          <a:p>
            <a:endParaRPr lang="pt-BR" sz="1400" dirty="0"/>
          </a:p>
          <a:p>
            <a:r>
              <a:rPr lang="pt-BR" sz="1400" dirty="0" smtClean="0"/>
              <a:t>Podemos </a:t>
            </a:r>
            <a:r>
              <a:rPr lang="pt-BR" sz="1400" dirty="0"/>
              <a:t>tentar acionar esse processo manualmente. </a:t>
            </a:r>
            <a:endParaRPr lang="pt-BR" sz="1400" dirty="0" smtClean="0"/>
          </a:p>
          <a:p>
            <a:r>
              <a:rPr lang="pt-BR" sz="1400" dirty="0" smtClean="0"/>
              <a:t>Para </a:t>
            </a:r>
            <a:r>
              <a:rPr lang="pt-BR" sz="1400" dirty="0"/>
              <a:t>isso, existem alguns métodos que, quando chamados em algum ponto do código do programa, sugerem que objetos não utilizados sejam coletados, em outras palavras, destruídos permanentemente. </a:t>
            </a:r>
            <a:endParaRPr lang="pt-BR" sz="1400" dirty="0" smtClean="0"/>
          </a:p>
          <a:p>
            <a:endParaRPr lang="pt-BR" sz="1400" dirty="0"/>
          </a:p>
          <a:p>
            <a:r>
              <a:rPr lang="pt-BR" sz="1400" dirty="0" smtClean="0"/>
              <a:t>No </a:t>
            </a:r>
            <a:r>
              <a:rPr lang="pt-BR" sz="1400" dirty="0"/>
              <a:t>entanto, isso não garante a execução do garbage collector nesse ponto, uma vez que outro processo de maior prioridade pode impedi-lo. </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Ciclo de vida de um objeto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3348541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smtClean="0"/>
              <a:t>No caso da destruição em JAVA não é chamado nenhum método destrutor. O fato de atribuir a referência do objeto p2 o valor “null”, torna a área de memória que era referenciada por p2 sem mais nenhuma referência, portanto um “lixo”. Dessa forma, quando o coletor de lixo (garbage collector) for acionado, essa área de memória será liberada.</a:t>
            </a:r>
            <a:endParaRPr lang="pt-BR" sz="1400" dirty="0" smtClean="0"/>
          </a:p>
        </p:txBody>
      </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5"/>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1131376" y="3091843"/>
            <a:ext cx="3191653" cy="646966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Execução</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static </a:t>
            </a:r>
            <a:r>
              <a:rPr lang="pt-BR" sz="1000" dirty="0">
                <a:solidFill>
                  <a:srgbClr val="FFFFFF"/>
                </a:solidFill>
                <a:latin typeface="Consolas" panose="020B0609020204030204" pitchFamily="49" charset="0"/>
                <a:cs typeface="Consolas" panose="020B0609020204030204" pitchFamily="49" charset="0"/>
              </a:rPr>
              <a:t>void </a:t>
            </a:r>
            <a:r>
              <a:rPr lang="pt-BR" sz="1000" dirty="0" smtClean="0">
                <a:solidFill>
                  <a:srgbClr val="FFFFFF"/>
                </a:solidFill>
                <a:latin typeface="Consolas" panose="020B0609020204030204" pitchFamily="49" charset="0"/>
                <a:cs typeface="Consolas" panose="020B0609020204030204" pitchFamily="49" charset="0"/>
              </a:rPr>
              <a:t>Main(String</a:t>
            </a:r>
            <a:r>
              <a:rPr lang="pt-BR" sz="1000" dirty="0">
                <a:solidFill>
                  <a:srgbClr val="FFFFFF"/>
                </a:solidFill>
                <a:latin typeface="Consolas" panose="020B0609020204030204" pitchFamily="49" charset="0"/>
                <a:cs typeface="Consolas" panose="020B0609020204030204" pitchFamily="49" charset="0"/>
              </a:rPr>
              <a:t>[] args</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Instância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Empresa Nova_Empresa = </a:t>
            </a:r>
            <a:r>
              <a:rPr lang="pt-BR" sz="1000" dirty="0">
                <a:solidFill>
                  <a:srgbClr val="FFFFFF"/>
                </a:solidFill>
                <a:latin typeface="Consolas" panose="020B0609020204030204" pitchFamily="49" charset="0"/>
                <a:cs typeface="Consolas" panose="020B0609020204030204" pitchFamily="49" charset="0"/>
              </a:rPr>
              <a:t>new </a:t>
            </a:r>
            <a:r>
              <a:rPr lang="pt-BR" sz="1000" dirty="0" smtClean="0">
                <a:solidFill>
                  <a:srgbClr val="FFFFFF"/>
                </a:solidFill>
                <a:latin typeface="Consolas" panose="020B0609020204030204" pitchFamily="49" charset="0"/>
                <a:cs typeface="Consolas" panose="020B0609020204030204" pitchFamily="49" charset="0"/>
              </a:rPr>
              <a:t>Empresa();</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Nova_Empresa.imprimir();</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Nova_Empresa = null;</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7" name="Conector em curva 26"/>
          <p:cNvCxnSpPr/>
          <p:nvPr/>
        </p:nvCxnSpPr>
        <p:spPr>
          <a:xfrm>
            <a:off x="3037263" y="6372844"/>
            <a:ext cx="1450120" cy="1172444"/>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43" name="Retângulo 42"/>
          <p:cNvSpPr/>
          <p:nvPr/>
        </p:nvSpPr>
        <p:spPr>
          <a:xfrm>
            <a:off x="4518892" y="6006249"/>
            <a:ext cx="1924275" cy="369332"/>
          </a:xfrm>
          <a:prstGeom prst="rect">
            <a:avLst/>
          </a:prstGeom>
        </p:spPr>
        <p:txBody>
          <a:bodyPr wrap="square">
            <a:spAutoFit/>
          </a:bodyPr>
          <a:lstStyle/>
          <a:p>
            <a:r>
              <a:rPr lang="pt-BR" dirty="0" smtClean="0"/>
              <a:t>Criação</a:t>
            </a:r>
            <a:endParaRPr lang="pt-BR" b="1" dirty="0"/>
          </a:p>
        </p:txBody>
      </p:sp>
      <p:grpSp>
        <p:nvGrpSpPr>
          <p:cNvPr id="24" name="Grupo 23"/>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Ciclo de vida de um objeto</a:t>
              </a:r>
            </a:p>
          </p:txBody>
        </p:sp>
        <p:pic>
          <p:nvPicPr>
            <p:cNvPr id="33" name="Imagem 32"/>
            <p:cNvPicPr>
              <a:picLocks noChangeAspect="1"/>
            </p:cNvPicPr>
            <p:nvPr/>
          </p:nvPicPr>
          <p:blipFill>
            <a:blip r:embed="rId6"/>
            <a:stretch>
              <a:fillRect/>
            </a:stretch>
          </p:blipFill>
          <p:spPr>
            <a:xfrm>
              <a:off x="420276" y="6427862"/>
              <a:ext cx="848484" cy="513707"/>
            </a:xfrm>
            <a:prstGeom prst="rect">
              <a:avLst/>
            </a:prstGeom>
          </p:spPr>
        </p:pic>
      </p:grpSp>
      <p:cxnSp>
        <p:nvCxnSpPr>
          <p:cNvPr id="34" name="Conector em curva 33"/>
          <p:cNvCxnSpPr/>
          <p:nvPr/>
        </p:nvCxnSpPr>
        <p:spPr>
          <a:xfrm>
            <a:off x="3375289" y="6039705"/>
            <a:ext cx="1112094" cy="789462"/>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6" name="Conector em curva 35"/>
          <p:cNvCxnSpPr/>
          <p:nvPr/>
        </p:nvCxnSpPr>
        <p:spPr>
          <a:xfrm>
            <a:off x="4258089" y="5894199"/>
            <a:ext cx="315233" cy="296716"/>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41" name="Retângulo 40"/>
          <p:cNvSpPr/>
          <p:nvPr/>
        </p:nvSpPr>
        <p:spPr>
          <a:xfrm>
            <a:off x="4416183" y="6632343"/>
            <a:ext cx="1924275" cy="369332"/>
          </a:xfrm>
          <a:prstGeom prst="rect">
            <a:avLst/>
          </a:prstGeom>
        </p:spPr>
        <p:txBody>
          <a:bodyPr wrap="square">
            <a:spAutoFit/>
          </a:bodyPr>
          <a:lstStyle/>
          <a:p>
            <a:r>
              <a:rPr lang="pt-BR" dirty="0" smtClean="0"/>
              <a:t>Utilização</a:t>
            </a:r>
            <a:endParaRPr lang="pt-BR" b="1" dirty="0"/>
          </a:p>
        </p:txBody>
      </p:sp>
      <p:sp>
        <p:nvSpPr>
          <p:cNvPr id="42" name="Retângulo 41"/>
          <p:cNvSpPr/>
          <p:nvPr/>
        </p:nvSpPr>
        <p:spPr>
          <a:xfrm>
            <a:off x="4430640" y="7371654"/>
            <a:ext cx="1924275" cy="369332"/>
          </a:xfrm>
          <a:prstGeom prst="rect">
            <a:avLst/>
          </a:prstGeom>
        </p:spPr>
        <p:txBody>
          <a:bodyPr wrap="square">
            <a:spAutoFit/>
          </a:bodyPr>
          <a:lstStyle/>
          <a:p>
            <a:r>
              <a:rPr lang="pt-BR" dirty="0" smtClean="0"/>
              <a:t>Destruição</a:t>
            </a:r>
            <a:endParaRPr lang="pt-BR" b="1" dirty="0"/>
          </a:p>
        </p:txBody>
      </p:sp>
      <p:sp>
        <p:nvSpPr>
          <p:cNvPr id="44" name="Chave direita 43"/>
          <p:cNvSpPr/>
          <p:nvPr/>
        </p:nvSpPr>
        <p:spPr>
          <a:xfrm>
            <a:off x="5340384" y="5973116"/>
            <a:ext cx="492890" cy="1827071"/>
          </a:xfrm>
          <a:prstGeom prst="rightBrace">
            <a:avLst>
              <a:gd name="adj1" fmla="val 8333"/>
              <a:gd name="adj2" fmla="val 50822"/>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cxnSp>
        <p:nvCxnSpPr>
          <p:cNvPr id="45" name="Conector em curva 44"/>
          <p:cNvCxnSpPr>
            <a:stCxn id="44" idx="1"/>
          </p:cNvCxnSpPr>
          <p:nvPr/>
        </p:nvCxnSpPr>
        <p:spPr>
          <a:xfrm rot="10800000" flipV="1">
            <a:off x="5471876" y="6901670"/>
            <a:ext cx="361399" cy="1651730"/>
          </a:xfrm>
          <a:prstGeom prst="curvedConnector4">
            <a:avLst>
              <a:gd name="adj1" fmla="val -40930"/>
              <a:gd name="adj2" fmla="val 77199"/>
            </a:avLst>
          </a:prstGeom>
          <a:ln>
            <a:tailEnd type="triangle"/>
          </a:ln>
        </p:spPr>
        <p:style>
          <a:lnRef idx="3">
            <a:schemeClr val="accent6"/>
          </a:lnRef>
          <a:fillRef idx="0">
            <a:schemeClr val="accent6"/>
          </a:fillRef>
          <a:effectRef idx="2">
            <a:schemeClr val="accent6"/>
          </a:effectRef>
          <a:fontRef idx="minor">
            <a:schemeClr val="tx1"/>
          </a:fontRef>
        </p:style>
      </p:cxnSp>
      <p:sp>
        <p:nvSpPr>
          <p:cNvPr id="53" name="Retângulo 52"/>
          <p:cNvSpPr/>
          <p:nvPr/>
        </p:nvSpPr>
        <p:spPr>
          <a:xfrm>
            <a:off x="4587173" y="8530170"/>
            <a:ext cx="1709122" cy="646331"/>
          </a:xfrm>
          <a:prstGeom prst="rect">
            <a:avLst/>
          </a:prstGeom>
        </p:spPr>
        <p:txBody>
          <a:bodyPr wrap="none">
            <a:spAutoFit/>
          </a:bodyPr>
          <a:lstStyle/>
          <a:p>
            <a:pPr algn="ctr"/>
            <a:r>
              <a:rPr lang="pt-BR" dirty="0"/>
              <a:t>Ciclo de vida de </a:t>
            </a:r>
            <a:endParaRPr lang="pt-BR" dirty="0" smtClean="0"/>
          </a:p>
          <a:p>
            <a:pPr algn="ctr"/>
            <a:r>
              <a:rPr lang="pt-BR" dirty="0" smtClean="0"/>
              <a:t>um </a:t>
            </a:r>
            <a:r>
              <a:rPr lang="pt-BR" dirty="0"/>
              <a:t>objeto</a:t>
            </a:r>
          </a:p>
        </p:txBody>
      </p:sp>
    </p:spTree>
    <p:extLst>
      <p:ext uri="{BB962C8B-B14F-4D97-AF65-F5344CB8AC3E}">
        <p14:creationId xmlns:p14="http://schemas.microsoft.com/office/powerpoint/2010/main" val="3010764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A associação de classes indica quando uma classe tem um tipo de relacionamento "tem um" com outra classe como, por exemplo, uma pessoa tem um carro e isso indica que a classe Pessoa tem uma associação com a classe Carro. </a:t>
            </a:r>
            <a:endParaRPr lang="pt-BR" sz="1400" dirty="0" smtClean="0"/>
          </a:p>
          <a:p>
            <a:endParaRPr lang="pt-BR" sz="1400" dirty="0"/>
          </a:p>
          <a:p>
            <a:r>
              <a:rPr lang="pt-BR" sz="1400" dirty="0" smtClean="0"/>
              <a:t>Esse </a:t>
            </a:r>
            <a:r>
              <a:rPr lang="pt-BR" sz="1400" dirty="0"/>
              <a:t>tipo de relacionamento entre classes é importante, porque define como as classes interagem entre elas nas aplicações</a:t>
            </a:r>
            <a:r>
              <a:rPr lang="pt-BR" sz="1400" dirty="0" smtClean="0"/>
              <a:t>.</a:t>
            </a:r>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Associação de </a:t>
              </a:r>
              <a:r>
                <a:rPr lang="pt-BR" dirty="0" smtClean="0"/>
                <a:t>Classes um </a:t>
              </a:r>
              <a:r>
                <a:rPr lang="pt-BR" dirty="0"/>
                <a:t>para um</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4" name="Rectangle 2"/>
          <p:cNvSpPr>
            <a:spLocks noChangeArrowheads="1"/>
          </p:cNvSpPr>
          <p:nvPr/>
        </p:nvSpPr>
        <p:spPr bwMode="auto">
          <a:xfrm>
            <a:off x="383733" y="4192302"/>
            <a:ext cx="2687597" cy="1699133"/>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Carro{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marca;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modelo;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private</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String </a:t>
            </a:r>
            <a:r>
              <a:rPr lang="pt-BR" sz="1000" dirty="0" smtClean="0">
                <a:solidFill>
                  <a:srgbClr val="FFFFFF"/>
                </a:solidFill>
                <a:latin typeface="Consolas" panose="020B0609020204030204" pitchFamily="49" charset="0"/>
                <a:cs typeface="Consolas" panose="020B0609020204030204" pitchFamily="49" charset="0"/>
              </a:rPr>
              <a:t>placa;</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2"/>
          <p:cNvSpPr>
            <a:spLocks noChangeArrowheads="1"/>
          </p:cNvSpPr>
          <p:nvPr/>
        </p:nvSpPr>
        <p:spPr bwMode="auto">
          <a:xfrm>
            <a:off x="3192013" y="6619871"/>
            <a:ext cx="3052354" cy="200690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Pessoa{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nome;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idade;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sexo;</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Relacionamento com a classe </a:t>
            </a:r>
            <a:r>
              <a:rPr lang="pt-BR" sz="1000" dirty="0" smtClean="0">
                <a:solidFill>
                  <a:srgbClr val="FFFFFF"/>
                </a:solidFill>
                <a:latin typeface="Consolas" panose="020B0609020204030204" pitchFamily="49" charset="0"/>
                <a:cs typeface="Consolas" panose="020B0609020204030204" pitchFamily="49" charset="0"/>
              </a:rPr>
              <a:t>  Carro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private </a:t>
            </a:r>
            <a:r>
              <a:rPr lang="pt-BR" sz="1000" dirty="0">
                <a:solidFill>
                  <a:srgbClr val="FFFFFF"/>
                </a:solidFill>
                <a:latin typeface="Consolas" panose="020B0609020204030204" pitchFamily="49" charset="0"/>
                <a:cs typeface="Consolas" panose="020B0609020204030204" pitchFamily="49" charset="0"/>
              </a:rPr>
              <a:t>Carro </a:t>
            </a:r>
            <a:r>
              <a:rPr lang="pt-BR" sz="1000" dirty="0" smtClean="0">
                <a:solidFill>
                  <a:srgbClr val="FFFFFF"/>
                </a:solidFill>
                <a:latin typeface="Consolas" panose="020B0609020204030204" pitchFamily="49" charset="0"/>
                <a:cs typeface="Consolas" panose="020B0609020204030204" pitchFamily="49" charset="0"/>
              </a:rPr>
              <a:t>Fusca;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a:t>
            </a:r>
            <a:r>
              <a:rPr lang="pt-BR" sz="500" dirty="0"/>
              <a:t> </a:t>
            </a:r>
            <a:endParaRPr lang="pt-BR" dirty="0">
              <a:latin typeface="Arial" panose="020B0604020202020204" pitchFamily="34" charset="0"/>
            </a:endParaRPr>
          </a:p>
        </p:txBody>
      </p:sp>
      <p:sp>
        <p:nvSpPr>
          <p:cNvPr id="33" name="Chave direita 32"/>
          <p:cNvSpPr/>
          <p:nvPr/>
        </p:nvSpPr>
        <p:spPr>
          <a:xfrm>
            <a:off x="1944942" y="4170204"/>
            <a:ext cx="1198465" cy="5072740"/>
          </a:xfrm>
          <a:prstGeom prst="rightBrace">
            <a:avLst>
              <a:gd name="adj1" fmla="val 8333"/>
              <a:gd name="adj2" fmla="val 64953"/>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
        <p:nvSpPr>
          <p:cNvPr id="36" name="Retângulo 35"/>
          <p:cNvSpPr/>
          <p:nvPr/>
        </p:nvSpPr>
        <p:spPr>
          <a:xfrm>
            <a:off x="272163" y="3800872"/>
            <a:ext cx="1472263" cy="369332"/>
          </a:xfrm>
          <a:prstGeom prst="rect">
            <a:avLst/>
          </a:prstGeom>
        </p:spPr>
        <p:txBody>
          <a:bodyPr wrap="none">
            <a:spAutoFit/>
          </a:bodyPr>
          <a:lstStyle/>
          <a:p>
            <a:r>
              <a:rPr lang="pt-BR" b="1" dirty="0" smtClean="0"/>
              <a:t>Classe: Carro.</a:t>
            </a:r>
            <a:endParaRPr lang="pt-BR" dirty="0"/>
          </a:p>
        </p:txBody>
      </p:sp>
      <p:sp>
        <p:nvSpPr>
          <p:cNvPr id="41" name="Retângulo 40"/>
          <p:cNvSpPr/>
          <p:nvPr/>
        </p:nvSpPr>
        <p:spPr>
          <a:xfrm>
            <a:off x="3415028" y="4200740"/>
            <a:ext cx="1607620" cy="369332"/>
          </a:xfrm>
          <a:prstGeom prst="rect">
            <a:avLst/>
          </a:prstGeom>
        </p:spPr>
        <p:txBody>
          <a:bodyPr wrap="none">
            <a:spAutoFit/>
          </a:bodyPr>
          <a:lstStyle/>
          <a:p>
            <a:r>
              <a:rPr lang="pt-BR" b="1" dirty="0" smtClean="0"/>
              <a:t>Classe: Pessoa.</a:t>
            </a:r>
            <a:endParaRPr lang="pt-BR" dirty="0"/>
          </a:p>
        </p:txBody>
      </p:sp>
      <p:sp>
        <p:nvSpPr>
          <p:cNvPr id="42" name="Seta para baixo 41"/>
          <p:cNvSpPr/>
          <p:nvPr/>
        </p:nvSpPr>
        <p:spPr>
          <a:xfrm>
            <a:off x="4218838" y="4570072"/>
            <a:ext cx="401666" cy="2049799"/>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44804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A associação de classes indica quando uma classe tem um tipo de relacionamento "tem um" com outra classe como, por exemplo, uma pessoa tem um carro e isso indica que a classe Pessoa tem uma associação com a classe Carro. </a:t>
            </a:r>
            <a:endParaRPr lang="pt-BR" sz="1400" dirty="0" smtClean="0"/>
          </a:p>
          <a:p>
            <a:endParaRPr lang="pt-BR" sz="1400" dirty="0"/>
          </a:p>
          <a:p>
            <a:r>
              <a:rPr lang="pt-BR" sz="1400" dirty="0" smtClean="0"/>
              <a:t>Esse </a:t>
            </a:r>
            <a:r>
              <a:rPr lang="pt-BR" sz="1400" dirty="0"/>
              <a:t>tipo de relacionamento entre classes é importante, porque define como as classes interagem entre elas nas aplicações</a:t>
            </a:r>
            <a:r>
              <a:rPr lang="pt-BR" sz="1400" dirty="0" smtClean="0"/>
              <a:t>.</a:t>
            </a:r>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Associação de </a:t>
              </a:r>
              <a:r>
                <a:rPr lang="pt-BR" dirty="0" smtClean="0"/>
                <a:t>Classes um </a:t>
              </a:r>
              <a:r>
                <a:rPr lang="pt-BR" dirty="0"/>
                <a:t>para </a:t>
              </a:r>
              <a:r>
                <a:rPr lang="pt-BR" dirty="0" smtClean="0"/>
                <a:t>N</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4" name="Rectangle 2"/>
          <p:cNvSpPr>
            <a:spLocks noChangeArrowheads="1"/>
          </p:cNvSpPr>
          <p:nvPr/>
        </p:nvSpPr>
        <p:spPr bwMode="auto">
          <a:xfrm>
            <a:off x="383733" y="4192302"/>
            <a:ext cx="2370995" cy="1699133"/>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Carro{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marca;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modelo;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private</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String </a:t>
            </a:r>
            <a:r>
              <a:rPr lang="pt-BR" sz="1000" dirty="0" smtClean="0">
                <a:solidFill>
                  <a:srgbClr val="FFFFFF"/>
                </a:solidFill>
                <a:latin typeface="Consolas" panose="020B0609020204030204" pitchFamily="49" charset="0"/>
                <a:cs typeface="Consolas" panose="020B0609020204030204" pitchFamily="49" charset="0"/>
              </a:rPr>
              <a:t>placa;</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2"/>
          <p:cNvSpPr>
            <a:spLocks noChangeArrowheads="1"/>
          </p:cNvSpPr>
          <p:nvPr/>
        </p:nvSpPr>
        <p:spPr bwMode="auto">
          <a:xfrm>
            <a:off x="2276872" y="6619871"/>
            <a:ext cx="3967495" cy="200690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Pessoa{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nome;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idade;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sexo;</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Relacionamento com a classe Carro</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List&lt;Carro&gt; carros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new</a:t>
            </a:r>
            <a:r>
              <a:rPr lang="pt-BR" sz="1000" dirty="0">
                <a:solidFill>
                  <a:srgbClr val="FFFFFF"/>
                </a:solidFill>
                <a:latin typeface="Consolas" panose="020B0609020204030204" pitchFamily="49" charset="0"/>
                <a:cs typeface="Consolas" panose="020B0609020204030204" pitchFamily="49" charset="0"/>
              </a:rPr>
              <a:t> ArrayList&lt;Carro&gt;();</a:t>
            </a:r>
            <a:r>
              <a:rPr lang="pt-BR" sz="500" dirty="0"/>
              <a:t> </a:t>
            </a:r>
            <a:endParaRPr lang="pt-BR" dirty="0">
              <a:latin typeface="Arial" panose="020B0604020202020204" pitchFamily="34"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a:t>
            </a:r>
            <a:r>
              <a:rPr lang="pt-BR" sz="500" dirty="0"/>
              <a:t> </a:t>
            </a:r>
            <a:endParaRPr lang="pt-BR" dirty="0">
              <a:latin typeface="Arial" panose="020B0604020202020204" pitchFamily="34" charset="0"/>
            </a:endParaRPr>
          </a:p>
        </p:txBody>
      </p:sp>
      <p:sp>
        <p:nvSpPr>
          <p:cNvPr id="33" name="Chave direita 32"/>
          <p:cNvSpPr/>
          <p:nvPr/>
        </p:nvSpPr>
        <p:spPr>
          <a:xfrm>
            <a:off x="1967139" y="4170204"/>
            <a:ext cx="523195" cy="5072740"/>
          </a:xfrm>
          <a:prstGeom prst="rightBrace">
            <a:avLst>
              <a:gd name="adj1" fmla="val 8333"/>
              <a:gd name="adj2" fmla="val 79162"/>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
        <p:nvSpPr>
          <p:cNvPr id="36" name="Retângulo 35"/>
          <p:cNvSpPr/>
          <p:nvPr/>
        </p:nvSpPr>
        <p:spPr>
          <a:xfrm>
            <a:off x="272163" y="3800872"/>
            <a:ext cx="1472263" cy="369332"/>
          </a:xfrm>
          <a:prstGeom prst="rect">
            <a:avLst/>
          </a:prstGeom>
        </p:spPr>
        <p:txBody>
          <a:bodyPr wrap="none">
            <a:spAutoFit/>
          </a:bodyPr>
          <a:lstStyle/>
          <a:p>
            <a:r>
              <a:rPr lang="pt-BR" b="1" dirty="0" smtClean="0"/>
              <a:t>Classe: Carro.</a:t>
            </a:r>
            <a:endParaRPr lang="pt-BR" dirty="0"/>
          </a:p>
        </p:txBody>
      </p:sp>
      <p:sp>
        <p:nvSpPr>
          <p:cNvPr id="41" name="Retângulo 40"/>
          <p:cNvSpPr/>
          <p:nvPr/>
        </p:nvSpPr>
        <p:spPr>
          <a:xfrm>
            <a:off x="3085037" y="4028183"/>
            <a:ext cx="1607620" cy="369332"/>
          </a:xfrm>
          <a:prstGeom prst="rect">
            <a:avLst/>
          </a:prstGeom>
        </p:spPr>
        <p:txBody>
          <a:bodyPr wrap="none">
            <a:spAutoFit/>
          </a:bodyPr>
          <a:lstStyle/>
          <a:p>
            <a:r>
              <a:rPr lang="pt-BR" b="1" dirty="0" smtClean="0"/>
              <a:t>Classe: Pessoa.</a:t>
            </a:r>
            <a:endParaRPr lang="pt-BR" dirty="0"/>
          </a:p>
        </p:txBody>
      </p:sp>
      <p:sp>
        <p:nvSpPr>
          <p:cNvPr id="42" name="Seta para baixo 41"/>
          <p:cNvSpPr/>
          <p:nvPr/>
        </p:nvSpPr>
        <p:spPr>
          <a:xfrm>
            <a:off x="3429000" y="4337151"/>
            <a:ext cx="401666" cy="2488057"/>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4284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Os métodos são procedimentos ou funções que realizam as ações próprias do objeto. Assim, os métodos são as ações que o objeto pode realizar. Tudo o que o objeto faz é através de seus métodos, pois é através dos seus métodos que um objeto se manifesta, através deles que o objeto interage com os outros objetos.</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M</a:t>
              </a:r>
              <a:r>
                <a:rPr lang="pt-BR" dirty="0" smtClean="0"/>
                <a:t>étodo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381363" y="3131332"/>
            <a:ext cx="3191653" cy="5854116"/>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Execução</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static </a:t>
            </a:r>
            <a:r>
              <a:rPr lang="pt-BR" sz="1000" dirty="0">
                <a:solidFill>
                  <a:srgbClr val="FFFFFF"/>
                </a:solidFill>
                <a:latin typeface="Consolas" panose="020B0609020204030204" pitchFamily="49" charset="0"/>
                <a:cs typeface="Consolas" panose="020B0609020204030204" pitchFamily="49" charset="0"/>
              </a:rPr>
              <a:t>void </a:t>
            </a:r>
            <a:r>
              <a:rPr lang="pt-BR" sz="1000" dirty="0" smtClean="0">
                <a:solidFill>
                  <a:srgbClr val="FFFFFF"/>
                </a:solidFill>
                <a:latin typeface="Consolas" panose="020B0609020204030204" pitchFamily="49" charset="0"/>
                <a:cs typeface="Consolas" panose="020B0609020204030204" pitchFamily="49" charset="0"/>
              </a:rPr>
              <a:t>Main(String</a:t>
            </a:r>
            <a:r>
              <a:rPr lang="pt-BR" sz="1000" dirty="0">
                <a:solidFill>
                  <a:srgbClr val="FFFFFF"/>
                </a:solidFill>
                <a:latin typeface="Consolas" panose="020B0609020204030204" pitchFamily="49" charset="0"/>
                <a:cs typeface="Consolas" panose="020B0609020204030204" pitchFamily="49" charset="0"/>
              </a:rPr>
              <a:t>[] args</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Instância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Empresa Nova_Empresa = </a:t>
            </a:r>
            <a:r>
              <a:rPr lang="pt-BR" sz="1000" dirty="0">
                <a:solidFill>
                  <a:srgbClr val="FFFFFF"/>
                </a:solidFill>
                <a:latin typeface="Consolas" panose="020B0609020204030204" pitchFamily="49" charset="0"/>
                <a:cs typeface="Consolas" panose="020B0609020204030204" pitchFamily="49" charset="0"/>
              </a:rPr>
              <a:t>new </a:t>
            </a:r>
            <a:r>
              <a:rPr lang="pt-BR" sz="1000" dirty="0" smtClean="0">
                <a:solidFill>
                  <a:srgbClr val="FFFFFF"/>
                </a:solidFill>
                <a:latin typeface="Consolas" panose="020B0609020204030204" pitchFamily="49" charset="0"/>
                <a:cs typeface="Consolas" panose="020B0609020204030204" pitchFamily="49" charset="0"/>
              </a:rPr>
              <a:t>Empresa();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7" name="Conector em curva 26"/>
          <p:cNvCxnSpPr/>
          <p:nvPr/>
        </p:nvCxnSpPr>
        <p:spPr>
          <a:xfrm rot="16200000" flipH="1">
            <a:off x="2140235" y="4657588"/>
            <a:ext cx="1785441" cy="1656183"/>
          </a:xfrm>
          <a:prstGeom prst="curvedConnector3">
            <a:avLst>
              <a:gd name="adj1" fmla="val -31699"/>
            </a:avLst>
          </a:prstGeom>
          <a:ln>
            <a:tailEnd type="triangle"/>
          </a:ln>
        </p:spPr>
        <p:style>
          <a:lnRef idx="3">
            <a:schemeClr val="accent6"/>
          </a:lnRef>
          <a:fillRef idx="0">
            <a:schemeClr val="accent6"/>
          </a:fillRef>
          <a:effectRef idx="2">
            <a:schemeClr val="accent6"/>
          </a:effectRef>
          <a:fontRef idx="minor">
            <a:schemeClr val="tx1"/>
          </a:fontRef>
        </p:style>
      </p:cxnSp>
      <p:sp>
        <p:nvSpPr>
          <p:cNvPr id="34" name="Retângulo 33"/>
          <p:cNvSpPr/>
          <p:nvPr/>
        </p:nvSpPr>
        <p:spPr>
          <a:xfrm>
            <a:off x="3782853" y="6311640"/>
            <a:ext cx="2541290" cy="1569660"/>
          </a:xfrm>
          <a:prstGeom prst="rect">
            <a:avLst/>
          </a:prstGeom>
        </p:spPr>
        <p:txBody>
          <a:bodyPr wrap="square">
            <a:spAutoFit/>
          </a:bodyPr>
          <a:lstStyle/>
          <a:p>
            <a:r>
              <a:rPr lang="pt-BR" sz="2400" dirty="0" smtClean="0"/>
              <a:t>Método imprimir:</a:t>
            </a:r>
          </a:p>
          <a:p>
            <a:r>
              <a:rPr lang="pt-BR" sz="2400" dirty="0" smtClean="0"/>
              <a:t>Imprime o Nome e o Cnpj da Empresa.</a:t>
            </a:r>
            <a:endParaRPr lang="pt-BR" sz="2400" dirty="0"/>
          </a:p>
        </p:txBody>
      </p:sp>
    </p:spTree>
    <p:extLst>
      <p:ext uri="{BB962C8B-B14F-4D97-AF65-F5344CB8AC3E}">
        <p14:creationId xmlns:p14="http://schemas.microsoft.com/office/powerpoint/2010/main" val="3393621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Método é </a:t>
            </a:r>
            <a:r>
              <a:rPr lang="pt-BR" sz="1400" dirty="0"/>
              <a:t>o conjunto de operações, funcionalidades da classe. </a:t>
            </a:r>
            <a:endParaRPr lang="pt-BR" sz="1400" dirty="0" smtClean="0"/>
          </a:p>
          <a:p>
            <a:endParaRPr lang="pt-BR" sz="1400" dirty="0"/>
          </a:p>
          <a:p>
            <a:r>
              <a:rPr lang="pt-BR" sz="1400" dirty="0" smtClean="0"/>
              <a:t>Para </a:t>
            </a:r>
            <a:r>
              <a:rPr lang="pt-BR" sz="1400" dirty="0"/>
              <a:t>cada método, especifica-se sua </a:t>
            </a:r>
            <a:r>
              <a:rPr lang="pt-BR" sz="1400" dirty="0" smtClean="0"/>
              <a:t>assinatura (informações </a:t>
            </a:r>
            <a:r>
              <a:rPr lang="pt-BR" sz="1400" dirty="0"/>
              <a:t>de acesso do método, sem sua implementação), composta por</a:t>
            </a:r>
            <a:r>
              <a:rPr lang="pt-BR" sz="1400" dirty="0" smtClean="0"/>
              <a:t>:</a:t>
            </a:r>
          </a:p>
          <a:p>
            <a:endParaRPr lang="pt-BR" sz="1400" dirty="0"/>
          </a:p>
          <a:p>
            <a:r>
              <a:rPr lang="pt-BR" sz="1400" dirty="0" smtClean="0"/>
              <a:t>• NomeMetodo</a:t>
            </a:r>
            <a:r>
              <a:rPr lang="pt-BR" sz="1400" dirty="0"/>
              <a:t>: um identificador para o método, ou seja, o nome do método. Esse nome, </a:t>
            </a:r>
            <a:r>
              <a:rPr lang="pt-BR" sz="1400" dirty="0" smtClean="0"/>
              <a:t>por padrão</a:t>
            </a:r>
            <a:r>
              <a:rPr lang="pt-BR" sz="1400" dirty="0"/>
              <a:t>, deve ter a primeira letra minúscula</a:t>
            </a:r>
            <a:r>
              <a:rPr lang="pt-BR" sz="1400" dirty="0" smtClean="0"/>
              <a:t>.</a:t>
            </a:r>
          </a:p>
          <a:p>
            <a:endParaRPr lang="pt-BR" sz="1400" dirty="0"/>
          </a:p>
          <a:p>
            <a:r>
              <a:rPr lang="pt-BR" sz="1400" dirty="0" smtClean="0"/>
              <a:t>• Tipo</a:t>
            </a:r>
            <a:r>
              <a:rPr lang="pt-BR" sz="1400" dirty="0"/>
              <a:t>: quando o método tem um valor de retorno, o tipo desse valor deve ser especificado. </a:t>
            </a:r>
            <a:r>
              <a:rPr lang="pt-BR" sz="1400" dirty="0" smtClean="0"/>
              <a:t>No caso </a:t>
            </a:r>
            <a:r>
              <a:rPr lang="pt-BR" sz="1400" dirty="0"/>
              <a:t>de não retornar nada, usa-se na maioria das linguagens, “void</a:t>
            </a:r>
            <a:r>
              <a:rPr lang="pt-BR" sz="1400" dirty="0" smtClean="0"/>
              <a:t>”.</a:t>
            </a:r>
          </a:p>
          <a:p>
            <a:endParaRPr lang="pt-BR" sz="1400" dirty="0"/>
          </a:p>
          <a:p>
            <a:r>
              <a:rPr lang="pt-BR" sz="1400" dirty="0" smtClean="0"/>
              <a:t>• Lista </a:t>
            </a:r>
            <a:r>
              <a:rPr lang="pt-BR" sz="1400" dirty="0"/>
              <a:t>args: é a lista de argumentos. Quando o método recebe parâmetros para sua execução, </a:t>
            </a:r>
            <a:r>
              <a:rPr lang="pt-BR" sz="1400" dirty="0" smtClean="0"/>
              <a:t>é definido </a:t>
            </a:r>
            <a:r>
              <a:rPr lang="pt-BR" sz="1400" dirty="0"/>
              <a:t>um tipo para cada parâmetro</a:t>
            </a:r>
            <a:r>
              <a:rPr lang="pt-BR" sz="1400" dirty="0" smtClean="0"/>
              <a:t>.</a:t>
            </a:r>
          </a:p>
          <a:p>
            <a:endParaRPr lang="pt-BR" sz="1400" dirty="0" smtClean="0"/>
          </a:p>
          <a:p>
            <a:r>
              <a:rPr lang="pt-BR" sz="1400" dirty="0" smtClean="0"/>
              <a:t>São </a:t>
            </a:r>
            <a:r>
              <a:rPr lang="pt-BR" sz="1400" dirty="0"/>
              <a:t>informações adicionais passadas para um método</a:t>
            </a:r>
            <a:r>
              <a:rPr lang="pt-BR" sz="1400" dirty="0" smtClean="0"/>
              <a:t>.</a:t>
            </a:r>
          </a:p>
          <a:p>
            <a:endParaRPr lang="pt-BR" sz="1400" dirty="0"/>
          </a:p>
          <a:p>
            <a:r>
              <a:rPr lang="pt-BR" sz="1400" dirty="0"/>
              <a:t>Informações adicionais fornecidas na chamada de método com argumentos</a:t>
            </a:r>
            <a:r>
              <a:rPr lang="pt-BR" sz="1400" dirty="0" smtClean="0"/>
              <a:t>.</a:t>
            </a:r>
          </a:p>
          <a:p>
            <a:endParaRPr lang="pt-BR" sz="1400" dirty="0"/>
          </a:p>
          <a:p>
            <a:r>
              <a:rPr lang="pt-BR" sz="1400" dirty="0" smtClean="0"/>
              <a:t>• Visibilidade</a:t>
            </a:r>
            <a:r>
              <a:rPr lang="pt-BR" sz="1400" dirty="0"/>
              <a:t>: como para atributos, define o quão visível é um método a partir de objetos </a:t>
            </a:r>
            <a:r>
              <a:rPr lang="pt-BR" sz="1400" dirty="0" smtClean="0"/>
              <a:t>de outras </a:t>
            </a:r>
            <a:r>
              <a:rPr lang="pt-BR" sz="1400" dirty="0"/>
              <a:t>classes.</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M</a:t>
              </a:r>
              <a:r>
                <a:rPr lang="pt-BR" dirty="0" smtClean="0"/>
                <a:t>étodo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1155496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A programação orientada a objetos identifica uma abordagem em que o programador visualiza seu programa em execução em termos de objetos que se comunicam através de trocas de mensagens. </a:t>
            </a:r>
            <a:endParaRPr lang="pt-BR" sz="1400" dirty="0" smtClean="0"/>
          </a:p>
          <a:p>
            <a:endParaRPr lang="pt-BR" sz="1400" dirty="0"/>
          </a:p>
          <a:p>
            <a:r>
              <a:rPr lang="pt-BR" sz="1400" dirty="0" smtClean="0"/>
              <a:t>As </a:t>
            </a:r>
            <a:r>
              <a:rPr lang="pt-BR" sz="1400" dirty="0"/>
              <a:t>mensagens são compostas por um nome e por parâmetros (opcional).</a:t>
            </a:r>
          </a:p>
          <a:p>
            <a:r>
              <a:rPr lang="pt-BR" sz="1400" dirty="0"/>
              <a:t>Os objetos interagem entre si enviando mensagens uns para os outros. </a:t>
            </a:r>
            <a:endParaRPr lang="pt-BR" sz="1400" dirty="0" smtClean="0"/>
          </a:p>
          <a:p>
            <a:r>
              <a:rPr lang="pt-BR" sz="1400" dirty="0" smtClean="0"/>
              <a:t>O </a:t>
            </a:r>
            <a:r>
              <a:rPr lang="pt-BR" sz="1400" dirty="0"/>
              <a:t>objeto que receber a </a:t>
            </a:r>
            <a:r>
              <a:rPr lang="pt-BR" sz="1400" dirty="0" smtClean="0"/>
              <a:t>mensagem responderá </a:t>
            </a:r>
            <a:r>
              <a:rPr lang="pt-BR" sz="1400" dirty="0"/>
              <a:t>através da seleção e execução de um método que faz parte de seu comportamento. Após</a:t>
            </a:r>
          </a:p>
          <a:p>
            <a:r>
              <a:rPr lang="pt-BR" sz="1400" dirty="0"/>
              <a:t>a execução, o controle volta para o objeto que enviou a mensagem. </a:t>
            </a:r>
            <a:endParaRPr lang="pt-BR" sz="1400" dirty="0" smtClean="0"/>
          </a:p>
          <a:p>
            <a:endParaRPr lang="pt-BR" sz="1400" dirty="0"/>
          </a:p>
          <a:p>
            <a:r>
              <a:rPr lang="pt-BR" sz="1400" dirty="0" smtClean="0"/>
              <a:t>Uma </a:t>
            </a:r>
            <a:r>
              <a:rPr lang="pt-BR" sz="1400" dirty="0"/>
              <a:t>mesma mensagem pode gerar ações diferentes (polimorfismo), veremos isso mais adiante. Classes bem projetadas escondem seus</a:t>
            </a:r>
          </a:p>
          <a:p>
            <a:r>
              <a:rPr lang="pt-BR" sz="1400" dirty="0"/>
              <a:t>dados do ambiente externo (encapsulamento), sendo necessário o uso de métodos para acessar </a:t>
            </a:r>
            <a:r>
              <a:rPr lang="pt-BR" sz="1400" dirty="0" smtClean="0"/>
              <a:t>esses dados</a:t>
            </a:r>
            <a:r>
              <a:rPr lang="pt-BR" sz="1400" dirty="0"/>
              <a:t>. Esses acessos são feitos através de mensagens. </a:t>
            </a:r>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p:txBody>
      </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5"/>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9" name="Rectangle 2"/>
          <p:cNvSpPr>
            <a:spLocks noChangeArrowheads="1"/>
          </p:cNvSpPr>
          <p:nvPr/>
        </p:nvSpPr>
        <p:spPr bwMode="auto">
          <a:xfrm>
            <a:off x="1693893" y="4920465"/>
            <a:ext cx="3246782" cy="1452911"/>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400" dirty="0">
                <a:solidFill>
                  <a:schemeClr val="bg1"/>
                </a:solidFill>
                <a:latin typeface="Arial" panose="020B0604020202020204" pitchFamily="34" charset="0"/>
              </a:rPr>
              <a:t>public class Calculadora {</a:t>
            </a:r>
          </a:p>
          <a:p>
            <a:pPr lvl="0" eaLnBrk="0" fontAlgn="base" hangingPunct="0">
              <a:spcBef>
                <a:spcPct val="0"/>
              </a:spcBef>
              <a:spcAft>
                <a:spcPct val="0"/>
              </a:spcAft>
            </a:pPr>
            <a:endParaRPr lang="pt-BR" sz="1400" dirty="0">
              <a:solidFill>
                <a:schemeClr val="bg1"/>
              </a:solidFill>
              <a:latin typeface="Arial" panose="020B0604020202020204" pitchFamily="34" charset="0"/>
            </a:endParaRPr>
          </a:p>
          <a:p>
            <a:pPr lvl="0" eaLnBrk="0" fontAlgn="base" hangingPunct="0">
              <a:spcBef>
                <a:spcPct val="0"/>
              </a:spcBef>
              <a:spcAft>
                <a:spcPct val="0"/>
              </a:spcAft>
            </a:pPr>
            <a:r>
              <a:rPr lang="pt-BR" sz="1400" dirty="0">
                <a:solidFill>
                  <a:schemeClr val="bg1"/>
                </a:solidFill>
                <a:latin typeface="Arial" panose="020B0604020202020204" pitchFamily="34" charset="0"/>
              </a:rPr>
              <a:t>    public int soma(int num1, int num2) {</a:t>
            </a:r>
          </a:p>
          <a:p>
            <a:pPr lvl="0" eaLnBrk="0" fontAlgn="base" hangingPunct="0">
              <a:spcBef>
                <a:spcPct val="0"/>
              </a:spcBef>
              <a:spcAft>
                <a:spcPct val="0"/>
              </a:spcAft>
            </a:pPr>
            <a:r>
              <a:rPr lang="pt-BR" sz="1400" dirty="0">
                <a:solidFill>
                  <a:schemeClr val="bg1"/>
                </a:solidFill>
                <a:latin typeface="Arial" panose="020B0604020202020204" pitchFamily="34" charset="0"/>
              </a:rPr>
              <a:t>        return num1 + num2;</a:t>
            </a:r>
          </a:p>
          <a:p>
            <a:pPr lvl="0" eaLnBrk="0" fontAlgn="base" hangingPunct="0">
              <a:spcBef>
                <a:spcPct val="0"/>
              </a:spcBef>
              <a:spcAft>
                <a:spcPct val="0"/>
              </a:spcAft>
            </a:pPr>
            <a:r>
              <a:rPr lang="pt-BR" sz="1400" dirty="0">
                <a:solidFill>
                  <a:schemeClr val="bg1"/>
                </a:solidFill>
                <a:latin typeface="Arial" panose="020B0604020202020204" pitchFamily="34" charset="0"/>
              </a:rPr>
              <a:t>    }</a:t>
            </a:r>
          </a:p>
          <a:p>
            <a:pPr lvl="0" eaLnBrk="0" fontAlgn="base" hangingPunct="0">
              <a:spcBef>
                <a:spcPct val="0"/>
              </a:spcBef>
              <a:spcAft>
                <a:spcPct val="0"/>
              </a:spcAft>
            </a:pPr>
            <a:r>
              <a:rPr lang="pt-BR" sz="1400" dirty="0" smtClean="0">
                <a:solidFill>
                  <a:schemeClr val="bg1"/>
                </a:solidFill>
                <a:latin typeface="Arial" panose="020B0604020202020204" pitchFamily="34" charset="0"/>
              </a:rPr>
              <a:t>}</a:t>
            </a:r>
            <a:endParaRPr kumimoji="0" lang="pt-BR" sz="1400" b="0" i="0" u="none" strike="noStrike" cap="none" normalizeH="0" baseline="0" dirty="0" smtClean="0">
              <a:ln>
                <a:noFill/>
              </a:ln>
              <a:solidFill>
                <a:schemeClr val="bg1"/>
              </a:solidFill>
              <a:effectLst/>
              <a:latin typeface="Arial" panose="020B0604020202020204" pitchFamily="34" charset="0"/>
            </a:endParaRPr>
          </a:p>
        </p:txBody>
      </p:sp>
      <p:grpSp>
        <p:nvGrpSpPr>
          <p:cNvPr id="26" name="Grupo 25"/>
          <p:cNvGrpSpPr/>
          <p:nvPr/>
        </p:nvGrpSpPr>
        <p:grpSpPr>
          <a:xfrm rot="5400000">
            <a:off x="2559954" y="5321775"/>
            <a:ext cx="8028624" cy="450850"/>
            <a:chOff x="348266" y="6407663"/>
            <a:chExt cx="6063113" cy="548692"/>
          </a:xfrm>
        </p:grpSpPr>
        <p:sp>
          <p:nvSpPr>
            <p:cNvPr id="27" name="Retângulo de cantos arredondados 26"/>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Envio de mensagens </a:t>
              </a:r>
            </a:p>
          </p:txBody>
        </p:sp>
        <p:pic>
          <p:nvPicPr>
            <p:cNvPr id="33" name="Imagem 32"/>
            <p:cNvPicPr>
              <a:picLocks noChangeAspect="1"/>
            </p:cNvPicPr>
            <p:nvPr/>
          </p:nvPicPr>
          <p:blipFill>
            <a:blip r:embed="rId6"/>
            <a:stretch>
              <a:fillRect/>
            </a:stretch>
          </p:blipFill>
          <p:spPr>
            <a:xfrm>
              <a:off x="420276" y="6427862"/>
              <a:ext cx="848484" cy="513707"/>
            </a:xfrm>
            <a:prstGeom prst="rect">
              <a:avLst/>
            </a:prstGeom>
          </p:spPr>
        </p:pic>
      </p:grpSp>
      <p:sp>
        <p:nvSpPr>
          <p:cNvPr id="34" name="Rectangle 2"/>
          <p:cNvSpPr>
            <a:spLocks noChangeArrowheads="1"/>
          </p:cNvSpPr>
          <p:nvPr/>
        </p:nvSpPr>
        <p:spPr bwMode="auto">
          <a:xfrm>
            <a:off x="471037" y="6461156"/>
            <a:ext cx="5755006" cy="2314686"/>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400" dirty="0">
                <a:solidFill>
                  <a:schemeClr val="bg1"/>
                </a:solidFill>
                <a:latin typeface="Arial" panose="020B0604020202020204" pitchFamily="34" charset="0"/>
              </a:rPr>
              <a:t>public class </a:t>
            </a:r>
            <a:r>
              <a:rPr lang="pt-BR" sz="1400" dirty="0" smtClean="0">
                <a:solidFill>
                  <a:schemeClr val="bg1"/>
                </a:solidFill>
                <a:latin typeface="Arial" panose="020B0604020202020204" pitchFamily="34" charset="0"/>
              </a:rPr>
              <a:t>Pessoa </a:t>
            </a:r>
            <a:r>
              <a:rPr lang="pt-BR" sz="1400" dirty="0">
                <a:solidFill>
                  <a:schemeClr val="bg1"/>
                </a:solidFill>
                <a:latin typeface="Arial" panose="020B0604020202020204" pitchFamily="34" charset="0"/>
              </a:rPr>
              <a:t>{</a:t>
            </a:r>
          </a:p>
          <a:p>
            <a:pPr lvl="0" eaLnBrk="0" fontAlgn="base" hangingPunct="0">
              <a:spcBef>
                <a:spcPct val="0"/>
              </a:spcBef>
              <a:spcAft>
                <a:spcPct val="0"/>
              </a:spcAft>
            </a:pPr>
            <a:endParaRPr lang="pt-BR" sz="1400" dirty="0">
              <a:solidFill>
                <a:schemeClr val="bg1"/>
              </a:solidFill>
              <a:latin typeface="Arial" panose="020B0604020202020204" pitchFamily="34" charset="0"/>
            </a:endParaRPr>
          </a:p>
          <a:p>
            <a:pPr lvl="0" eaLnBrk="0" fontAlgn="base" hangingPunct="0">
              <a:spcBef>
                <a:spcPct val="0"/>
              </a:spcBef>
              <a:spcAft>
                <a:spcPct val="0"/>
              </a:spcAft>
            </a:pPr>
            <a:r>
              <a:rPr lang="pt-BR" sz="1400" dirty="0" smtClean="0">
                <a:solidFill>
                  <a:schemeClr val="bg1"/>
                </a:solidFill>
                <a:latin typeface="Arial" panose="020B0604020202020204" pitchFamily="34" charset="0"/>
              </a:rPr>
              <a:t>    Calculadora CalculadoraBTX = new Calculadora();</a:t>
            </a:r>
          </a:p>
          <a:p>
            <a:pPr lvl="0" eaLnBrk="0" fontAlgn="base" hangingPunct="0">
              <a:spcBef>
                <a:spcPct val="0"/>
              </a:spcBef>
              <a:spcAft>
                <a:spcPct val="0"/>
              </a:spcAft>
            </a:pPr>
            <a:endParaRPr lang="pt-BR" sz="1400" dirty="0" smtClean="0">
              <a:solidFill>
                <a:schemeClr val="bg1"/>
              </a:solidFill>
              <a:latin typeface="Arial" panose="020B0604020202020204" pitchFamily="34" charset="0"/>
            </a:endParaRPr>
          </a:p>
          <a:p>
            <a:pPr eaLnBrk="0" fontAlgn="base" hangingPunct="0">
              <a:spcBef>
                <a:spcPct val="0"/>
              </a:spcBef>
              <a:spcAft>
                <a:spcPct val="0"/>
              </a:spcAft>
            </a:pPr>
            <a:r>
              <a:rPr lang="pt-BR" sz="1400" dirty="0" smtClean="0">
                <a:solidFill>
                  <a:schemeClr val="bg1"/>
                </a:solidFill>
                <a:latin typeface="Arial" panose="020B0604020202020204" pitchFamily="34" charset="0"/>
              </a:rPr>
              <a:t>    public void utilizarCalculadoraParaSoma(int </a:t>
            </a:r>
            <a:r>
              <a:rPr lang="pt-BR" sz="1400" dirty="0">
                <a:solidFill>
                  <a:schemeClr val="bg1"/>
                </a:solidFill>
                <a:latin typeface="Arial" panose="020B0604020202020204" pitchFamily="34" charset="0"/>
              </a:rPr>
              <a:t>num1, int num2) </a:t>
            </a:r>
            <a:r>
              <a:rPr lang="pt-BR" sz="1400" dirty="0" smtClean="0">
                <a:solidFill>
                  <a:schemeClr val="bg1"/>
                </a:solidFill>
                <a:latin typeface="Arial" panose="020B0604020202020204" pitchFamily="34" charset="0"/>
              </a:rPr>
              <a:t>{</a:t>
            </a:r>
          </a:p>
          <a:p>
            <a:pPr eaLnBrk="0" fontAlgn="base" hangingPunct="0">
              <a:spcBef>
                <a:spcPct val="0"/>
              </a:spcBef>
              <a:spcAft>
                <a:spcPct val="0"/>
              </a:spcAft>
            </a:pPr>
            <a:endParaRPr lang="pt-BR" sz="1400" dirty="0">
              <a:solidFill>
                <a:schemeClr val="bg1"/>
              </a:solidFill>
              <a:latin typeface="Arial" panose="020B0604020202020204" pitchFamily="34" charset="0"/>
            </a:endParaRPr>
          </a:p>
          <a:p>
            <a:pPr eaLnBrk="0" fontAlgn="base" hangingPunct="0">
              <a:spcBef>
                <a:spcPct val="0"/>
              </a:spcBef>
              <a:spcAft>
                <a:spcPct val="0"/>
              </a:spcAft>
            </a:pPr>
            <a:r>
              <a:rPr lang="pt-BR" sz="1400" dirty="0" smtClean="0">
                <a:solidFill>
                  <a:schemeClr val="bg1"/>
                </a:solidFill>
                <a:latin typeface="Arial" panose="020B0604020202020204" pitchFamily="34" charset="0"/>
              </a:rPr>
              <a:t>        int valorSomado = CalculadoraBTX.soma( num1</a:t>
            </a:r>
            <a:r>
              <a:rPr lang="pt-BR" sz="1400" dirty="0">
                <a:solidFill>
                  <a:schemeClr val="bg1"/>
                </a:solidFill>
                <a:latin typeface="Arial" panose="020B0604020202020204" pitchFamily="34" charset="0"/>
              </a:rPr>
              <a:t>, </a:t>
            </a:r>
            <a:r>
              <a:rPr lang="pt-BR" sz="1400" dirty="0" smtClean="0">
                <a:solidFill>
                  <a:schemeClr val="bg1"/>
                </a:solidFill>
                <a:latin typeface="Arial" panose="020B0604020202020204" pitchFamily="34" charset="0"/>
              </a:rPr>
              <a:t>num2);</a:t>
            </a:r>
          </a:p>
          <a:p>
            <a:pPr eaLnBrk="0" fontAlgn="base" hangingPunct="0">
              <a:spcBef>
                <a:spcPct val="0"/>
              </a:spcBef>
              <a:spcAft>
                <a:spcPct val="0"/>
              </a:spcAft>
            </a:pPr>
            <a:r>
              <a:rPr lang="pt-BR" sz="1400" dirty="0">
                <a:solidFill>
                  <a:schemeClr val="bg1"/>
                </a:solidFill>
                <a:latin typeface="Arial" panose="020B0604020202020204" pitchFamily="34" charset="0"/>
              </a:rPr>
              <a:t>        </a:t>
            </a:r>
            <a:r>
              <a:rPr lang="pt-BR" sz="1400" dirty="0" smtClean="0">
                <a:solidFill>
                  <a:schemeClr val="bg1"/>
                </a:solidFill>
                <a:latin typeface="Arial" panose="020B0604020202020204" pitchFamily="34" charset="0"/>
              </a:rPr>
              <a:t>System.out.Println( “Valor Somado: ” + </a:t>
            </a:r>
            <a:r>
              <a:rPr lang="pt-BR" sz="1400" dirty="0">
                <a:solidFill>
                  <a:schemeClr val="bg1"/>
                </a:solidFill>
                <a:latin typeface="Arial" panose="020B0604020202020204" pitchFamily="34" charset="0"/>
              </a:rPr>
              <a:t>valorSomado</a:t>
            </a:r>
            <a:r>
              <a:rPr lang="pt-BR" sz="1400" dirty="0" smtClean="0">
                <a:solidFill>
                  <a:schemeClr val="bg1"/>
                </a:solidFill>
                <a:latin typeface="Arial" panose="020B0604020202020204" pitchFamily="34" charset="0"/>
              </a:rPr>
              <a:t> );</a:t>
            </a:r>
          </a:p>
          <a:p>
            <a:pPr eaLnBrk="0" fontAlgn="base" hangingPunct="0">
              <a:spcBef>
                <a:spcPct val="0"/>
              </a:spcBef>
              <a:spcAft>
                <a:spcPct val="0"/>
              </a:spcAft>
            </a:pPr>
            <a:r>
              <a:rPr lang="pt-BR" sz="1400" dirty="0" smtClean="0">
                <a:solidFill>
                  <a:schemeClr val="bg1"/>
                </a:solidFill>
                <a:latin typeface="Arial" panose="020B0604020202020204" pitchFamily="34" charset="0"/>
              </a:rPr>
              <a:t>    }</a:t>
            </a:r>
            <a:endParaRPr lang="pt-BR" sz="1400" dirty="0">
              <a:solidFill>
                <a:schemeClr val="bg1"/>
              </a:solidFill>
              <a:latin typeface="Arial" panose="020B0604020202020204" pitchFamily="34" charset="0"/>
            </a:endParaRPr>
          </a:p>
          <a:p>
            <a:pPr lvl="0" eaLnBrk="0" fontAlgn="base" hangingPunct="0">
              <a:spcBef>
                <a:spcPct val="0"/>
              </a:spcBef>
              <a:spcAft>
                <a:spcPct val="0"/>
              </a:spcAft>
            </a:pPr>
            <a:r>
              <a:rPr lang="pt-BR" sz="1400" dirty="0" smtClean="0">
                <a:solidFill>
                  <a:schemeClr val="bg1"/>
                </a:solidFill>
                <a:latin typeface="Arial" panose="020B0604020202020204" pitchFamily="34" charset="0"/>
              </a:rPr>
              <a:t>}</a:t>
            </a:r>
            <a:endParaRPr kumimoji="0" lang="pt-BR" sz="1400" b="0" i="0" u="none" strike="noStrike" cap="none" normalizeH="0" baseline="0" dirty="0" smtClean="0">
              <a:ln>
                <a:noFill/>
              </a:ln>
              <a:solidFill>
                <a:schemeClr val="bg1"/>
              </a:solidFill>
              <a:effectLst/>
              <a:latin typeface="Arial" panose="020B0604020202020204" pitchFamily="34" charset="0"/>
            </a:endParaRPr>
          </a:p>
        </p:txBody>
      </p:sp>
      <p:cxnSp>
        <p:nvCxnSpPr>
          <p:cNvPr id="36" name="Conector em curva 35"/>
          <p:cNvCxnSpPr/>
          <p:nvPr/>
        </p:nvCxnSpPr>
        <p:spPr>
          <a:xfrm rot="5400000">
            <a:off x="4292011" y="8026738"/>
            <a:ext cx="996323" cy="897520"/>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4" name="Seta para baixo 3"/>
          <p:cNvSpPr/>
          <p:nvPr/>
        </p:nvSpPr>
        <p:spPr>
          <a:xfrm rot="2027709">
            <a:off x="4119494" y="8692969"/>
            <a:ext cx="328626" cy="56138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41" name="Retângulo 40"/>
          <p:cNvSpPr/>
          <p:nvPr/>
        </p:nvSpPr>
        <p:spPr>
          <a:xfrm>
            <a:off x="823348" y="8806310"/>
            <a:ext cx="4648527" cy="830997"/>
          </a:xfrm>
          <a:prstGeom prst="rect">
            <a:avLst/>
          </a:prstGeom>
        </p:spPr>
        <p:txBody>
          <a:bodyPr wrap="square">
            <a:spAutoFit/>
          </a:bodyPr>
          <a:lstStyle/>
          <a:p>
            <a:r>
              <a:rPr lang="pt-BR" sz="2400" dirty="0" smtClean="0"/>
              <a:t>Enviando os parâmetros (mensagens) para o método soma.</a:t>
            </a:r>
          </a:p>
        </p:txBody>
      </p:sp>
    </p:spTree>
    <p:extLst>
      <p:ext uri="{BB962C8B-B14F-4D97-AF65-F5344CB8AC3E}">
        <p14:creationId xmlns:p14="http://schemas.microsoft.com/office/powerpoint/2010/main" val="18612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A sobrecarga de métodos é quando temos vários métodos com o mesmo nome, mas com </a:t>
            </a:r>
            <a:r>
              <a:rPr lang="pt-BR" sz="1400" dirty="0" smtClean="0"/>
              <a:t>retornos(tipos) </a:t>
            </a:r>
            <a:r>
              <a:rPr lang="pt-BR" sz="1400" dirty="0"/>
              <a:t>e parâmetros diferentes. Exemplo</a:t>
            </a:r>
            <a:r>
              <a:rPr lang="pt-BR" sz="1400" dirty="0" smtClean="0"/>
              <a:t>:</a:t>
            </a:r>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r>
              <a:rPr lang="pt-BR" dirty="0" smtClean="0"/>
              <a:t>Mesmo nome soma.</a:t>
            </a:r>
          </a:p>
          <a:p>
            <a:endParaRPr lang="pt-BR" b="1" dirty="0" smtClean="0"/>
          </a:p>
          <a:p>
            <a:r>
              <a:rPr lang="pt-BR" dirty="0" smtClean="0"/>
              <a:t>Parâmetros do exemplo 1:</a:t>
            </a:r>
            <a:endParaRPr lang="pt-BR" b="1" dirty="0"/>
          </a:p>
          <a:p>
            <a:r>
              <a:rPr lang="pt-BR" b="1" dirty="0"/>
              <a:t>soma(int num1, int num2</a:t>
            </a:r>
            <a:r>
              <a:rPr lang="pt-BR" b="1" dirty="0" smtClean="0"/>
              <a:t>)</a:t>
            </a:r>
          </a:p>
          <a:p>
            <a:endParaRPr lang="pt-BR" b="1" dirty="0"/>
          </a:p>
          <a:p>
            <a:r>
              <a:rPr lang="pt-BR" dirty="0"/>
              <a:t>Parâmetros do exemplo </a:t>
            </a:r>
            <a:r>
              <a:rPr lang="pt-BR" dirty="0" smtClean="0"/>
              <a:t>2:</a:t>
            </a:r>
            <a:endParaRPr lang="pt-BR" b="1" dirty="0"/>
          </a:p>
          <a:p>
            <a:r>
              <a:rPr lang="fr-FR" b="1" dirty="0"/>
              <a:t>double soma(double num1, double num2)</a:t>
            </a:r>
            <a:endParaRPr lang="pt-BR" b="1"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Sobrecarga de método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4" name="Seta para baixo 3"/>
          <p:cNvSpPr/>
          <p:nvPr/>
        </p:nvSpPr>
        <p:spPr>
          <a:xfrm rot="2027709">
            <a:off x="2554375" y="6275596"/>
            <a:ext cx="359739" cy="93374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9" name="Rectangle 2"/>
          <p:cNvSpPr>
            <a:spLocks noChangeArrowheads="1"/>
          </p:cNvSpPr>
          <p:nvPr/>
        </p:nvSpPr>
        <p:spPr bwMode="auto">
          <a:xfrm>
            <a:off x="620688" y="2866847"/>
            <a:ext cx="5427251" cy="293023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dirty="0">
                <a:solidFill>
                  <a:schemeClr val="bg1"/>
                </a:solidFill>
                <a:latin typeface="Arial" panose="020B0604020202020204" pitchFamily="34" charset="0"/>
              </a:rPr>
              <a:t>public class Calculadora {</a:t>
            </a:r>
          </a:p>
          <a:p>
            <a:pPr lvl="0" eaLnBrk="0" fontAlgn="base" hangingPunct="0">
              <a:spcBef>
                <a:spcPct val="0"/>
              </a:spcBef>
              <a:spcAft>
                <a:spcPct val="0"/>
              </a:spcAft>
            </a:pP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a:solidFill>
                  <a:schemeClr val="bg1"/>
                </a:solidFill>
                <a:latin typeface="Arial" panose="020B0604020202020204" pitchFamily="34" charset="0"/>
              </a:rPr>
              <a:t>    public int soma(int num1, int num2) {</a:t>
            </a:r>
          </a:p>
          <a:p>
            <a:pPr lvl="0" eaLnBrk="0" fontAlgn="base" hangingPunct="0">
              <a:spcBef>
                <a:spcPct val="0"/>
              </a:spcBef>
              <a:spcAft>
                <a:spcPct val="0"/>
              </a:spcAft>
            </a:pPr>
            <a:r>
              <a:rPr lang="pt-BR" dirty="0">
                <a:solidFill>
                  <a:schemeClr val="bg1"/>
                </a:solidFill>
                <a:latin typeface="Arial" panose="020B0604020202020204" pitchFamily="34" charset="0"/>
              </a:rPr>
              <a:t>        return num1 + num2;</a:t>
            </a:r>
          </a:p>
          <a:p>
            <a:pPr lvl="0" eaLnBrk="0" fontAlgn="base" hangingPunct="0">
              <a:spcBef>
                <a:spcPct val="0"/>
              </a:spcBef>
              <a:spcAft>
                <a:spcPct val="0"/>
              </a:spcAft>
            </a:pPr>
            <a:r>
              <a:rPr lang="pt-BR" dirty="0">
                <a:solidFill>
                  <a:schemeClr val="bg1"/>
                </a:solidFill>
                <a:latin typeface="Arial" panose="020B0604020202020204" pitchFamily="34" charset="0"/>
              </a:rPr>
              <a:t>    }</a:t>
            </a:r>
          </a:p>
          <a:p>
            <a:pPr lvl="0" eaLnBrk="0" fontAlgn="base" hangingPunct="0">
              <a:spcBef>
                <a:spcPct val="0"/>
              </a:spcBef>
              <a:spcAft>
                <a:spcPct val="0"/>
              </a:spcAft>
            </a:pP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a:solidFill>
                  <a:schemeClr val="bg1"/>
                </a:solidFill>
                <a:latin typeface="Arial" panose="020B0604020202020204" pitchFamily="34" charset="0"/>
              </a:rPr>
              <a:t>    public double soma(double num1, double num2) {</a:t>
            </a:r>
          </a:p>
          <a:p>
            <a:pPr lvl="0" eaLnBrk="0" fontAlgn="base" hangingPunct="0">
              <a:spcBef>
                <a:spcPct val="0"/>
              </a:spcBef>
              <a:spcAft>
                <a:spcPct val="0"/>
              </a:spcAft>
            </a:pPr>
            <a:r>
              <a:rPr lang="pt-BR" dirty="0">
                <a:solidFill>
                  <a:schemeClr val="bg1"/>
                </a:solidFill>
                <a:latin typeface="Arial" panose="020B0604020202020204" pitchFamily="34" charset="0"/>
              </a:rPr>
              <a:t>        return num1 + num2;</a:t>
            </a:r>
          </a:p>
          <a:p>
            <a:pPr lvl="0" eaLnBrk="0" fontAlgn="base" hangingPunct="0">
              <a:spcBef>
                <a:spcPct val="0"/>
              </a:spcBef>
              <a:spcAft>
                <a:spcPct val="0"/>
              </a:spcAft>
            </a:pPr>
            <a:r>
              <a:rPr lang="pt-BR" dirty="0">
                <a:solidFill>
                  <a:schemeClr val="bg1"/>
                </a:solidFill>
                <a:latin typeface="Arial" panose="020B0604020202020204" pitchFamily="34" charset="0"/>
              </a:rPr>
              <a:t>    }</a:t>
            </a:r>
          </a:p>
          <a:p>
            <a:pPr lvl="0" eaLnBrk="0" fontAlgn="base" hangingPunct="0">
              <a:spcBef>
                <a:spcPct val="0"/>
              </a:spcBef>
              <a:spcAft>
                <a:spcPct val="0"/>
              </a:spcAft>
            </a:pPr>
            <a:r>
              <a:rPr lang="pt-BR" dirty="0">
                <a:solidFill>
                  <a:schemeClr val="bg1"/>
                </a:solidFill>
                <a:latin typeface="Arial" panose="020B0604020202020204" pitchFamily="34" charset="0"/>
              </a:rPr>
              <a:t>}</a:t>
            </a:r>
            <a:endParaRPr kumimoji="0" lang="pt-BR" sz="1800" b="0" i="0" u="none" strike="noStrike" cap="none" normalizeH="0" baseline="0" dirty="0" smtClean="0">
              <a:ln>
                <a:noFill/>
              </a:ln>
              <a:solidFill>
                <a:schemeClr val="bg1"/>
              </a:solidFill>
              <a:effectLst/>
              <a:latin typeface="Arial" panose="020B0604020202020204" pitchFamily="34" charset="0"/>
            </a:endParaRPr>
          </a:p>
        </p:txBody>
      </p:sp>
      <p:sp>
        <p:nvSpPr>
          <p:cNvPr id="2" name="Chave direita 1"/>
          <p:cNvSpPr/>
          <p:nvPr/>
        </p:nvSpPr>
        <p:spPr>
          <a:xfrm rot="5400000">
            <a:off x="2757759" y="3201641"/>
            <a:ext cx="1198465" cy="5760640"/>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011011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Métodos </a:t>
            </a:r>
            <a:r>
              <a:rPr lang="pt-BR" sz="1400" dirty="0" smtClean="0"/>
              <a:t>construtores são </a:t>
            </a:r>
            <a:r>
              <a:rPr lang="pt-BR" sz="1400" dirty="0"/>
              <a:t>métodos especiais que servem para construir e inicializar instâncias de uma classe (novos objetos). Em geral os construtores são responsáveis por atribuir valores iniciais para os atributos do novo objeto que está sendo criado, mas eventualmente pode ser necessário algum processamento adicional que vai além da inicialização de atributos.</a:t>
            </a:r>
          </a:p>
          <a:p>
            <a:endParaRPr lang="pt-BR" sz="1400" dirty="0"/>
          </a:p>
          <a:p>
            <a:r>
              <a:rPr lang="pt-BR" sz="1400" dirty="0"/>
              <a:t>Toda classe precisa ter pelo menos um construtor para criar objetos. Se não for declarado nenhum construtor explicitamente na classe, o Java irá criar um construtor padrão implícito sem parâmetros e sem código. Então os atributos da classe irão manter o seu valor default que é zero para os atributos numéricos, false para os booleanos e nulo para </a:t>
            </a:r>
            <a:r>
              <a:rPr lang="pt-BR" sz="1400" dirty="0" smtClean="0"/>
              <a:t>Strings </a:t>
            </a:r>
            <a:r>
              <a:rPr lang="pt-BR" sz="1400" dirty="0"/>
              <a:t>e outros objetos. </a:t>
            </a:r>
            <a:endParaRPr lang="pt-BR" sz="1400" dirty="0" smtClean="0"/>
          </a:p>
          <a:p>
            <a:endParaRPr lang="pt-BR" sz="1400" dirty="0"/>
          </a:p>
          <a:p>
            <a:r>
              <a:rPr lang="pt-BR" sz="1400" dirty="0" smtClean="0"/>
              <a:t>É </a:t>
            </a:r>
            <a:r>
              <a:rPr lang="pt-BR" sz="1400" dirty="0"/>
              <a:t>importante notar que o Java só criará o construtor implícito padrão se não for definido nenhum construtor explícito para a classe.</a:t>
            </a:r>
          </a:p>
          <a:p>
            <a:endParaRPr lang="pt-BR" sz="1400" dirty="0"/>
          </a:p>
          <a:p>
            <a:r>
              <a:rPr lang="pt-BR" sz="1400" dirty="0"/>
              <a:t>Quando um construtor é implementado, tenha em mente que sua principal função é atribuir valores válidos para todos os atributos garantindo assim que o objeto já inicie com valores apropriados para seu correto funcionamento.</a:t>
            </a:r>
          </a:p>
          <a:p>
            <a:endParaRPr lang="pt-BR" sz="1400" dirty="0"/>
          </a:p>
          <a:p>
            <a:r>
              <a:rPr lang="pt-BR" sz="1400" dirty="0"/>
              <a:t>Importante:</a:t>
            </a:r>
          </a:p>
          <a:p>
            <a:endParaRPr lang="pt-BR" sz="1400" dirty="0"/>
          </a:p>
          <a:p>
            <a:r>
              <a:rPr lang="pt-BR" sz="1400" dirty="0"/>
              <a:t>Todo construtor tem exatamente o mesmo nome que a classe.</a:t>
            </a:r>
          </a:p>
          <a:p>
            <a:r>
              <a:rPr lang="pt-BR" sz="1400" dirty="0"/>
              <a:t>Faça construtores públicos. É possível a existência de construtores privados ou protegidos, mas são utilizados apenas em situações especiais.</a:t>
            </a:r>
          </a:p>
          <a:p>
            <a:r>
              <a:rPr lang="pt-BR" sz="1400" dirty="0"/>
              <a:t>Não tem retorno explícito (nem mesmo void). Se for declarado algum tipo de retorno para o construtor, ele deixa de ser considerado um construtor pelo </a:t>
            </a:r>
            <a:r>
              <a:rPr lang="pt-BR" sz="1400" dirty="0" smtClean="0"/>
              <a:t>Java</a:t>
            </a:r>
            <a:r>
              <a:rPr lang="pt-BR" sz="1400" dirty="0"/>
              <a:t>.</a:t>
            </a:r>
          </a:p>
          <a:p>
            <a:r>
              <a:rPr lang="pt-BR" sz="1400" dirty="0"/>
              <a:t>Para construir objetos, deve ser chamado através do </a:t>
            </a:r>
            <a:r>
              <a:rPr lang="pt-BR" sz="1400" b="1" dirty="0"/>
              <a:t>operador new</a:t>
            </a:r>
            <a:r>
              <a:rPr lang="pt-BR" sz="1400" dirty="0"/>
              <a:t>.</a:t>
            </a:r>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Métodos construtores</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4" name="Seta para baixo 3"/>
          <p:cNvSpPr/>
          <p:nvPr/>
        </p:nvSpPr>
        <p:spPr>
          <a:xfrm rot="12761630">
            <a:off x="4554264" y="8921795"/>
            <a:ext cx="359739" cy="67074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4" name="Chave direita 23"/>
          <p:cNvSpPr/>
          <p:nvPr/>
        </p:nvSpPr>
        <p:spPr>
          <a:xfrm rot="5400000">
            <a:off x="4805523" y="8257812"/>
            <a:ext cx="368644" cy="1054774"/>
          </a:xfrm>
          <a:prstGeom prst="rightBrace">
            <a:avLst>
              <a:gd name="adj1" fmla="val 8333"/>
              <a:gd name="adj2" fmla="val 50993"/>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287256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428604" y="1023910"/>
            <a:ext cx="6286544" cy="8681618"/>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Prefácio</a:t>
            </a: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400" b="1" dirty="0" smtClean="0">
                <a:latin typeface="+mj-lt"/>
                <a:ea typeface="+mj-ea"/>
                <a:cs typeface="+mj-cs"/>
              </a:rPr>
              <a:t>A informação e a sobrevivência</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ítulo 1"/>
          <p:cNvSpPr txBox="1">
            <a:spLocks/>
          </p:cNvSpPr>
          <p:nvPr/>
        </p:nvSpPr>
        <p:spPr>
          <a:xfrm>
            <a:off x="571480" y="1905906"/>
            <a:ext cx="6000792" cy="779962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lang="pt-BR" sz="1400" dirty="0" smtClean="0">
                <a:latin typeface="+mj-lt"/>
                <a:ea typeface="+mj-ea"/>
                <a:cs typeface="+mj-cs"/>
              </a:rPr>
              <a:t>O aprendizado atual está como sempre foi: manipulado, desde sua criação.</a:t>
            </a: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pt-BR" sz="1400" i="0" u="none" strike="noStrike" kern="1200" cap="none" spc="0" normalizeH="0" baseline="0" noProof="0" dirty="0" smtClean="0">
                <a:ln>
                  <a:noFill/>
                </a:ln>
                <a:solidFill>
                  <a:schemeClr val="tx1"/>
                </a:solidFill>
                <a:effectLst/>
                <a:uLnTx/>
                <a:uFillTx/>
                <a:latin typeface="+mj-lt"/>
                <a:ea typeface="+mj-ea"/>
                <a:cs typeface="+mj-cs"/>
              </a:rPr>
              <a:t>Desde o</a:t>
            </a:r>
            <a:r>
              <a:rPr kumimoji="0" lang="pt-BR" sz="1400" i="0" u="none" strike="noStrike" kern="1200" cap="none" spc="0" normalizeH="0" noProof="0" dirty="0" smtClean="0">
                <a:ln>
                  <a:noFill/>
                </a:ln>
                <a:solidFill>
                  <a:schemeClr val="tx1"/>
                </a:solidFill>
                <a:effectLst/>
                <a:uLnTx/>
                <a:uFillTx/>
                <a:latin typeface="+mj-lt"/>
                <a:ea typeface="+mj-ea"/>
                <a:cs typeface="+mj-cs"/>
              </a:rPr>
              <a:t> tempo dos homens e mulheres das cavernas a informação é sobrevivência. </a:t>
            </a:r>
            <a:r>
              <a:rPr lang="pt-BR" sz="1400" dirty="0" smtClean="0">
                <a:latin typeface="+mj-lt"/>
                <a:ea typeface="+mj-ea"/>
                <a:cs typeface="+mj-cs"/>
              </a:rPr>
              <a:t>Quando o ser humano passou da fase de utilizar a informação para apenas sobreviver, ele começou a utilizá-la como meio de controle e repressão a sua própria tribo/sociedade/meio em que vive/natureza.</a:t>
            </a:r>
          </a:p>
          <a:p>
            <a:pPr marL="0" marR="0" lvl="0" indent="0" algn="just" defTabSz="914400" rtl="0" eaLnBrk="1" fontAlgn="auto" latinLnBrk="0" hangingPunct="1">
              <a:lnSpc>
                <a:spcPct val="100000"/>
              </a:lnSpc>
              <a:spcBef>
                <a:spcPct val="0"/>
              </a:spcBef>
              <a:spcAft>
                <a:spcPts val="0"/>
              </a:spcAft>
              <a:buClrTx/>
              <a:buSzTx/>
              <a:buFontTx/>
              <a:buNone/>
              <a:tabLst/>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Desde então temos tribos contra tribos, civilizações contra civilizações, impérios contra </a:t>
            </a:r>
            <a:r>
              <a:rPr lang="pt-BR" sz="1400" dirty="0" smtClean="0"/>
              <a:t>impérios...</a:t>
            </a: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Sendo que o que determina o vencedor desde o tempo das cavernas até hoje é a informação.</a:t>
            </a:r>
          </a:p>
          <a:p>
            <a:pPr lvl="0" algn="just">
              <a:spcBef>
                <a:spcPct val="0"/>
              </a:spcBef>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Quando o ser humano começou a utilizar a primeira grande informação que foi a utilização do fogo, </a:t>
            </a:r>
            <a:r>
              <a:rPr lang="pt-BR" b="1" dirty="0" smtClean="0">
                <a:latin typeface="+mj-lt"/>
                <a:ea typeface="+mj-ea"/>
                <a:cs typeface="+mj-cs"/>
              </a:rPr>
              <a:t>a natureza </a:t>
            </a:r>
            <a:r>
              <a:rPr lang="pt-BR" sz="1400" dirty="0" smtClean="0">
                <a:latin typeface="+mj-lt"/>
                <a:ea typeface="+mj-ea"/>
                <a:cs typeface="+mj-cs"/>
              </a:rPr>
              <a:t>e as outras tribos atacadas não tinham chance alguma e foram derrotadas.</a:t>
            </a:r>
          </a:p>
          <a:p>
            <a:pPr lvl="0" algn="just">
              <a:spcBef>
                <a:spcPct val="0"/>
              </a:spcBef>
              <a:defRPr/>
            </a:pPr>
            <a:endParaRPr lang="pt-BR" sz="1400" dirty="0" smtClean="0">
              <a:latin typeface="+mj-lt"/>
              <a:ea typeface="+mj-ea"/>
              <a:cs typeface="+mj-cs"/>
            </a:endParaRPr>
          </a:p>
          <a:p>
            <a:pPr algn="just">
              <a:spcBef>
                <a:spcPct val="0"/>
              </a:spcBef>
              <a:defRPr/>
            </a:pPr>
            <a:r>
              <a:rPr lang="pt-BR" sz="1400" dirty="0" smtClean="0"/>
              <a:t>Quando o ser humano começou a utilizar armas primitivas do tempo da pedra lascada de fabricação humana,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ser humano começou a utilizar armas, utilizando o minério de ferro entre outros, posteriormente manipulando-os até se chegar as espadas lanças...,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império chinês criou e utilizou a pólvora e o seu uso em combates/guerras se espalhou as sociedades que utilizavam apenas espadas lanças... foram derrotadas. E chegamos a criação da bomba atômica e nuclear, como saber se o aprendizado é manipulado?</a:t>
            </a:r>
          </a:p>
          <a:p>
            <a:pPr algn="just">
              <a:spcBef>
                <a:spcPct val="0"/>
              </a:spcBef>
              <a:defRPr/>
            </a:pPr>
            <a:r>
              <a:rPr lang="pt-BR" sz="1400" dirty="0" smtClean="0"/>
              <a:t>Tente você(uma sociedade/grupo/indivíduo) criar uma bomba atômica ou nuclear.</a:t>
            </a:r>
          </a:p>
          <a:p>
            <a:pPr algn="just">
              <a:spcBef>
                <a:spcPct val="0"/>
              </a:spcBef>
              <a:defRPr/>
            </a:pPr>
            <a:endParaRPr lang="pt-BR" sz="1400" dirty="0" smtClean="0"/>
          </a:p>
          <a:p>
            <a:pPr algn="just">
              <a:spcBef>
                <a:spcPct val="0"/>
              </a:spcBef>
              <a:defRPr/>
            </a:pPr>
            <a:r>
              <a:rPr lang="pt-BR" sz="1400" dirty="0" smtClean="0"/>
              <a:t>Nas nossas aulas, não vou lhe ensinar a criar uma bomba </a:t>
            </a:r>
            <a:r>
              <a:rPr lang="pt-BR" sz="1400" dirty="0"/>
              <a:t>atômica ou </a:t>
            </a:r>
            <a:r>
              <a:rPr lang="pt-BR" sz="1400" dirty="0" smtClean="0"/>
              <a:t>nuclear. Irei repassar as informações acumuladas das gerações anteriores para a sobrevivência das futuras gerações.  </a:t>
            </a:r>
          </a:p>
          <a:p>
            <a:pPr algn="just">
              <a:spcBef>
                <a:spcPct val="0"/>
              </a:spcBef>
              <a:defRPr/>
            </a:pPr>
            <a:endParaRPr lang="pt-BR" sz="1400" dirty="0" smtClean="0"/>
          </a:p>
          <a:p>
            <a:pPr algn="just">
              <a:spcBef>
                <a:spcPct val="0"/>
              </a:spcBef>
              <a:defRPr/>
            </a:pPr>
            <a:r>
              <a:rPr lang="pt-BR" sz="1400" dirty="0" smtClean="0"/>
              <a:t>Conforme o nosso histórico, a geração ou gerações que irão sobreviver serão as que mais bem utilizarem a informação.</a:t>
            </a:r>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lvl="0" algn="just">
              <a:spcBef>
                <a:spcPct val="0"/>
              </a:spcBef>
              <a:defRPr/>
            </a:pPr>
            <a:endParaRPr lang="pt-BR" sz="1400" dirty="0" smtClean="0">
              <a:latin typeface="+mj-lt"/>
              <a:ea typeface="+mj-ea"/>
              <a:cs typeface="+mj-cs"/>
            </a:endParaRPr>
          </a:p>
          <a:p>
            <a:pPr lvl="0" algn="just">
              <a:spcBef>
                <a:spcPct val="0"/>
              </a:spcBef>
              <a:defRPr/>
            </a:pPr>
            <a:endParaRPr lang="pt-BR" sz="14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Conector reto 10"/>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5" name="Cruz 14"/>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uz 15"/>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9" name="Retângulo 18"/>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4"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1737947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Exemplo de construção de um novo </a:t>
            </a:r>
            <a:r>
              <a:rPr lang="pt-BR" sz="1400" dirty="0" smtClean="0"/>
              <a:t>objeto utilizando o método construtor:</a:t>
            </a:r>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smtClean="0"/>
          </a:p>
          <a:p>
            <a:endParaRPr lang="pt-BR" sz="1400" b="1" dirty="0"/>
          </a:p>
          <a:p>
            <a:endParaRPr lang="pt-BR" sz="1400" b="1" dirty="0"/>
          </a:p>
          <a:p>
            <a:r>
              <a:rPr lang="pt-BR" dirty="0" smtClean="0"/>
              <a:t>Método </a:t>
            </a:r>
            <a:r>
              <a:rPr lang="pt-BR" dirty="0"/>
              <a:t>construtor</a:t>
            </a:r>
          </a:p>
          <a:p>
            <a:r>
              <a:rPr lang="pt-BR" sz="2400" b="1" dirty="0" smtClean="0"/>
              <a:t>public </a:t>
            </a:r>
            <a:r>
              <a:rPr lang="pt-BR" sz="2400" b="1" dirty="0"/>
              <a:t>Calculadora</a:t>
            </a:r>
            <a:r>
              <a:rPr lang="pt-BR" dirty="0" smtClean="0"/>
              <a:t>(){</a:t>
            </a:r>
          </a:p>
          <a:p>
            <a:endParaRPr lang="pt-BR" dirty="0" smtClean="0"/>
          </a:p>
          <a:p>
            <a:r>
              <a:rPr lang="pt-BR" dirty="0"/>
              <a:t>}</a:t>
            </a:r>
          </a:p>
          <a:p>
            <a:endParaRPr lang="pt-BR" b="1"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Métodos construtores</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4" name="Seta para baixo 3"/>
          <p:cNvSpPr/>
          <p:nvPr/>
        </p:nvSpPr>
        <p:spPr>
          <a:xfrm rot="2027709">
            <a:off x="2728253" y="6692327"/>
            <a:ext cx="359739" cy="93374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9" name="Rectangle 2"/>
          <p:cNvSpPr>
            <a:spLocks noChangeArrowheads="1"/>
          </p:cNvSpPr>
          <p:nvPr/>
        </p:nvSpPr>
        <p:spPr bwMode="auto">
          <a:xfrm>
            <a:off x="620688" y="2312852"/>
            <a:ext cx="5427251" cy="4038234"/>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dirty="0">
                <a:solidFill>
                  <a:schemeClr val="bg1"/>
                </a:solidFill>
                <a:latin typeface="Arial" panose="020B0604020202020204" pitchFamily="34" charset="0"/>
              </a:rPr>
              <a:t>public class Calculadora </a:t>
            </a:r>
            <a:r>
              <a:rPr lang="pt-BR" dirty="0" smtClean="0">
                <a:solidFill>
                  <a:schemeClr val="bg1"/>
                </a:solidFill>
                <a:latin typeface="Arial" panose="020B0604020202020204" pitchFamily="34" charset="0"/>
              </a:rPr>
              <a:t>{</a:t>
            </a:r>
          </a:p>
          <a:p>
            <a:pPr lvl="0" eaLnBrk="0" fontAlgn="base" hangingPunct="0">
              <a:spcBef>
                <a:spcPct val="0"/>
              </a:spcBef>
              <a:spcAft>
                <a:spcPct val="0"/>
              </a:spcAft>
            </a:pP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smtClean="0">
                <a:solidFill>
                  <a:schemeClr val="bg1"/>
                </a:solidFill>
                <a:latin typeface="Arial" panose="020B0604020202020204" pitchFamily="34" charset="0"/>
              </a:rPr>
              <a:t>    int inicial = 0;</a:t>
            </a:r>
          </a:p>
          <a:p>
            <a:pPr lvl="0" eaLnBrk="0" fontAlgn="base" hangingPunct="0">
              <a:spcBef>
                <a:spcPct val="0"/>
              </a:spcBef>
              <a:spcAft>
                <a:spcPct val="0"/>
              </a:spcAft>
            </a:pPr>
            <a:endParaRPr lang="pt-BR" dirty="0" smtClean="0">
              <a:solidFill>
                <a:schemeClr val="bg1"/>
              </a:solidFill>
              <a:latin typeface="Arial" panose="020B0604020202020204" pitchFamily="34" charset="0"/>
            </a:endParaRPr>
          </a:p>
          <a:p>
            <a:pPr lvl="0" eaLnBrk="0" fontAlgn="base" hangingPunct="0">
              <a:spcBef>
                <a:spcPct val="0"/>
              </a:spcBef>
              <a:spcAft>
                <a:spcPct val="0"/>
              </a:spcAft>
            </a:pPr>
            <a:r>
              <a:rPr lang="pt-BR" dirty="0" smtClean="0">
                <a:solidFill>
                  <a:schemeClr val="bg1"/>
                </a:solidFill>
                <a:latin typeface="Arial" panose="020B0604020202020204" pitchFamily="34" charset="0"/>
              </a:rPr>
              <a:t>    //Método construtor</a:t>
            </a: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smtClean="0">
                <a:solidFill>
                  <a:schemeClr val="bg1"/>
                </a:solidFill>
                <a:latin typeface="Arial" panose="020B0604020202020204" pitchFamily="34" charset="0"/>
              </a:rPr>
              <a:t>    public Calculadora(){</a:t>
            </a:r>
          </a:p>
          <a:p>
            <a:pPr lvl="0" eaLnBrk="0" fontAlgn="base" hangingPunct="0">
              <a:spcBef>
                <a:spcPct val="0"/>
              </a:spcBef>
              <a:spcAft>
                <a:spcPct val="0"/>
              </a:spcAft>
            </a:pP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smtClean="0">
                <a:solidFill>
                  <a:schemeClr val="bg1"/>
                </a:solidFill>
                <a:latin typeface="Arial" panose="020B0604020202020204" pitchFamily="34" charset="0"/>
              </a:rPr>
              <a:t>       inicial = soma( 3, 4 );</a:t>
            </a:r>
          </a:p>
          <a:p>
            <a:pPr lvl="0" eaLnBrk="0" fontAlgn="base" hangingPunct="0">
              <a:spcBef>
                <a:spcPct val="0"/>
              </a:spcBef>
              <a:spcAft>
                <a:spcPct val="0"/>
              </a:spcAft>
            </a:pPr>
            <a:r>
              <a:rPr lang="pt-BR" dirty="0" smtClean="0">
                <a:solidFill>
                  <a:schemeClr val="bg1"/>
                </a:solidFill>
                <a:latin typeface="Arial" panose="020B0604020202020204" pitchFamily="34" charset="0"/>
              </a:rPr>
              <a:t>    }</a:t>
            </a:r>
            <a:endParaRPr lang="pt-BR" dirty="0">
              <a:solidFill>
                <a:schemeClr val="bg1"/>
              </a:solidFill>
              <a:latin typeface="Arial" panose="020B0604020202020204" pitchFamily="34" charset="0"/>
            </a:endParaRPr>
          </a:p>
          <a:p>
            <a:pPr lvl="0" eaLnBrk="0" fontAlgn="base" hangingPunct="0">
              <a:spcBef>
                <a:spcPct val="0"/>
              </a:spcBef>
              <a:spcAft>
                <a:spcPct val="0"/>
              </a:spcAft>
            </a:pP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a:solidFill>
                  <a:schemeClr val="bg1"/>
                </a:solidFill>
                <a:latin typeface="Arial" panose="020B0604020202020204" pitchFamily="34" charset="0"/>
              </a:rPr>
              <a:t>    public int soma(int num1, int num2) {</a:t>
            </a:r>
          </a:p>
          <a:p>
            <a:pPr lvl="0" eaLnBrk="0" fontAlgn="base" hangingPunct="0">
              <a:spcBef>
                <a:spcPct val="0"/>
              </a:spcBef>
              <a:spcAft>
                <a:spcPct val="0"/>
              </a:spcAft>
            </a:pPr>
            <a:r>
              <a:rPr lang="pt-BR" dirty="0">
                <a:solidFill>
                  <a:schemeClr val="bg1"/>
                </a:solidFill>
                <a:latin typeface="Arial" panose="020B0604020202020204" pitchFamily="34" charset="0"/>
              </a:rPr>
              <a:t>        return num1 + num2;</a:t>
            </a:r>
          </a:p>
          <a:p>
            <a:pPr lvl="0" eaLnBrk="0" fontAlgn="base" hangingPunct="0">
              <a:spcBef>
                <a:spcPct val="0"/>
              </a:spcBef>
              <a:spcAft>
                <a:spcPct val="0"/>
              </a:spcAft>
            </a:pPr>
            <a:r>
              <a:rPr lang="pt-BR" dirty="0">
                <a:solidFill>
                  <a:schemeClr val="bg1"/>
                </a:solidFill>
                <a:latin typeface="Arial" panose="020B0604020202020204" pitchFamily="34" charset="0"/>
              </a:rPr>
              <a:t>    }</a:t>
            </a:r>
          </a:p>
          <a:p>
            <a:pPr lvl="0" eaLnBrk="0" fontAlgn="base" hangingPunct="0">
              <a:spcBef>
                <a:spcPct val="0"/>
              </a:spcBef>
              <a:spcAft>
                <a:spcPct val="0"/>
              </a:spcAft>
            </a:pPr>
            <a:r>
              <a:rPr lang="pt-BR" dirty="0" smtClean="0">
                <a:solidFill>
                  <a:schemeClr val="bg1"/>
                </a:solidFill>
                <a:latin typeface="Arial" panose="020B0604020202020204" pitchFamily="34" charset="0"/>
              </a:rPr>
              <a:t>}</a:t>
            </a:r>
            <a:endParaRPr kumimoji="0" lang="pt-BR" sz="1800" b="0" i="0" u="none" strike="noStrike" cap="none" normalizeH="0" baseline="0" dirty="0" smtClean="0">
              <a:ln>
                <a:noFill/>
              </a:ln>
              <a:solidFill>
                <a:schemeClr val="bg1"/>
              </a:solidFill>
              <a:effectLst/>
              <a:latin typeface="Arial" panose="020B0604020202020204" pitchFamily="34" charset="0"/>
            </a:endParaRPr>
          </a:p>
        </p:txBody>
      </p:sp>
      <p:sp>
        <p:nvSpPr>
          <p:cNvPr id="2" name="Chave direita 1"/>
          <p:cNvSpPr/>
          <p:nvPr/>
        </p:nvSpPr>
        <p:spPr>
          <a:xfrm rot="5400000">
            <a:off x="2757759" y="3561679"/>
            <a:ext cx="1198465" cy="5760640"/>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855617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O encapsulamento se </a:t>
            </a:r>
            <a:r>
              <a:rPr lang="pt-BR" sz="1400" dirty="0"/>
              <a:t>trata do fato de esconder as propriedades, criando uma espécie de caixa preta.</a:t>
            </a:r>
            <a:br>
              <a:rPr lang="pt-BR" sz="1400" dirty="0"/>
            </a:br>
            <a:r>
              <a:rPr lang="pt-BR" sz="1400" dirty="0"/>
              <a:t>Sempre com os métodos privados ligadas a métodos especiais chamados getters e setters, que irão retornar e setar o valor da propriedade, respectivamente. O encapsulamento evita o acesso direto a propriedade do objeto, adicionando uma outra camada de segurança à aplicação.</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Encapsulamento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381363" y="3131332"/>
            <a:ext cx="3191653" cy="5854116"/>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Execução</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static </a:t>
            </a:r>
            <a:r>
              <a:rPr lang="pt-BR" sz="1000" dirty="0">
                <a:solidFill>
                  <a:srgbClr val="FFFFFF"/>
                </a:solidFill>
                <a:latin typeface="Consolas" panose="020B0609020204030204" pitchFamily="49" charset="0"/>
                <a:cs typeface="Consolas" panose="020B0609020204030204" pitchFamily="49" charset="0"/>
              </a:rPr>
              <a:t>void </a:t>
            </a:r>
            <a:r>
              <a:rPr lang="pt-BR" sz="1000" dirty="0" smtClean="0">
                <a:solidFill>
                  <a:srgbClr val="FFFFFF"/>
                </a:solidFill>
                <a:latin typeface="Consolas" panose="020B0609020204030204" pitchFamily="49" charset="0"/>
                <a:cs typeface="Consolas" panose="020B0609020204030204" pitchFamily="49" charset="0"/>
              </a:rPr>
              <a:t>Main(String</a:t>
            </a:r>
            <a:r>
              <a:rPr lang="pt-BR" sz="1000" dirty="0">
                <a:solidFill>
                  <a:srgbClr val="FFFFFF"/>
                </a:solidFill>
                <a:latin typeface="Consolas" panose="020B0609020204030204" pitchFamily="49" charset="0"/>
                <a:cs typeface="Consolas" panose="020B0609020204030204" pitchFamily="49" charset="0"/>
              </a:rPr>
              <a:t>[] args</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Instância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Empresa Nova_Empresa = </a:t>
            </a:r>
            <a:r>
              <a:rPr lang="pt-BR" sz="1000" dirty="0">
                <a:solidFill>
                  <a:srgbClr val="FFFFFF"/>
                </a:solidFill>
                <a:latin typeface="Consolas" panose="020B0609020204030204" pitchFamily="49" charset="0"/>
                <a:cs typeface="Consolas" panose="020B0609020204030204" pitchFamily="49" charset="0"/>
              </a:rPr>
              <a:t>new </a:t>
            </a:r>
            <a:r>
              <a:rPr lang="pt-BR" sz="1000" dirty="0" smtClean="0">
                <a:solidFill>
                  <a:srgbClr val="FFFFFF"/>
                </a:solidFill>
                <a:latin typeface="Consolas" panose="020B0609020204030204" pitchFamily="49" charset="0"/>
                <a:cs typeface="Consolas" panose="020B0609020204030204" pitchFamily="49" charset="0"/>
              </a:rPr>
              <a:t>Empresa();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34" name="Retângulo 33"/>
          <p:cNvSpPr/>
          <p:nvPr/>
        </p:nvSpPr>
        <p:spPr>
          <a:xfrm>
            <a:off x="3737370" y="6311640"/>
            <a:ext cx="2655492" cy="2308324"/>
          </a:xfrm>
          <a:prstGeom prst="rect">
            <a:avLst/>
          </a:prstGeom>
        </p:spPr>
        <p:txBody>
          <a:bodyPr wrap="square">
            <a:spAutoFit/>
          </a:bodyPr>
          <a:lstStyle/>
          <a:p>
            <a:r>
              <a:rPr lang="pt-BR" sz="2400" dirty="0" smtClean="0"/>
              <a:t>Os métodos </a:t>
            </a:r>
            <a:r>
              <a:rPr lang="pt-BR" sz="2400" dirty="0"/>
              <a:t>getters e </a:t>
            </a:r>
            <a:r>
              <a:rPr lang="pt-BR" sz="2400" dirty="0" smtClean="0"/>
              <a:t>setters, </a:t>
            </a:r>
            <a:r>
              <a:rPr lang="pt-BR" sz="2400" dirty="0"/>
              <a:t>que irão retornar e setar o valor da propriedade, respectivamente.</a:t>
            </a:r>
            <a:r>
              <a:rPr lang="pt-BR" sz="2400" dirty="0" smtClean="0"/>
              <a:t> </a:t>
            </a:r>
            <a:endParaRPr lang="pt-BR" sz="2400" dirty="0"/>
          </a:p>
        </p:txBody>
      </p:sp>
      <p:sp>
        <p:nvSpPr>
          <p:cNvPr id="2" name="Chave direita 1"/>
          <p:cNvSpPr/>
          <p:nvPr/>
        </p:nvSpPr>
        <p:spPr>
          <a:xfrm>
            <a:off x="2564904" y="6311640"/>
            <a:ext cx="1217949" cy="2097744"/>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6741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Encapsular os dados de uma aplicação significa evitar que estes sofram acessos indevidos. Para isso, é criada uma estrutura que contém métodos que podem ser utilizados por qualquer outra classe, sem causar inconsistências no desenvolvimento de um código.</a:t>
            </a:r>
          </a:p>
          <a:p>
            <a:endParaRPr lang="pt-BR" sz="1400" dirty="0"/>
          </a:p>
          <a:p>
            <a:r>
              <a:rPr lang="pt-BR" sz="1400" dirty="0"/>
              <a:t>Na prática, isso é feito por meio de dois métodos: os getters e os setters</a:t>
            </a:r>
            <a:r>
              <a:rPr lang="pt-BR" sz="1400" dirty="0" smtClean="0"/>
              <a:t>.</a:t>
            </a:r>
          </a:p>
          <a:p>
            <a:endParaRPr lang="pt-BR" sz="1400" dirty="0"/>
          </a:p>
          <a:p>
            <a:r>
              <a:rPr lang="pt-BR" sz="1400" dirty="0" smtClean="0"/>
              <a:t>O </a:t>
            </a:r>
            <a:r>
              <a:rPr lang="pt-BR" sz="1400" dirty="0"/>
              <a:t>primeiro tem por objetivo retornar o valor que lhe foi pedido, mas de forma a não prejudicar a integridade do dado em si.</a:t>
            </a:r>
          </a:p>
          <a:p>
            <a:endParaRPr lang="pt-BR" sz="1400" dirty="0"/>
          </a:p>
          <a:p>
            <a:r>
              <a:rPr lang="pt-BR" sz="1400" dirty="0"/>
              <a:t>Já o segundo recebe como argumento uma informação, que pode ser qualquer tipo de dados suportados pela linguagem. Dessa forma, não haverá o risco de ocorrerem acessos indevidos.</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Encapsulamento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381363" y="4921299"/>
            <a:ext cx="3191653" cy="385356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34" name="Retângulo 33"/>
          <p:cNvSpPr/>
          <p:nvPr/>
        </p:nvSpPr>
        <p:spPr>
          <a:xfrm>
            <a:off x="3737370" y="6605116"/>
            <a:ext cx="2655492" cy="2308324"/>
          </a:xfrm>
          <a:prstGeom prst="rect">
            <a:avLst/>
          </a:prstGeom>
        </p:spPr>
        <p:txBody>
          <a:bodyPr wrap="square">
            <a:spAutoFit/>
          </a:bodyPr>
          <a:lstStyle/>
          <a:p>
            <a:r>
              <a:rPr lang="pt-BR" sz="2400" dirty="0" smtClean="0"/>
              <a:t>Os métodos </a:t>
            </a:r>
            <a:r>
              <a:rPr lang="pt-BR" sz="2400" dirty="0"/>
              <a:t>getters e </a:t>
            </a:r>
            <a:r>
              <a:rPr lang="pt-BR" sz="2400" dirty="0" smtClean="0"/>
              <a:t>setters, </a:t>
            </a:r>
            <a:r>
              <a:rPr lang="pt-BR" sz="2400" dirty="0"/>
              <a:t>que irão retornar e setar o valor da propriedade, respectivamente.</a:t>
            </a:r>
            <a:r>
              <a:rPr lang="pt-BR" sz="2400" dirty="0" smtClean="0"/>
              <a:t> </a:t>
            </a:r>
            <a:endParaRPr lang="pt-BR" sz="2400" dirty="0"/>
          </a:p>
        </p:txBody>
      </p:sp>
      <p:sp>
        <p:nvSpPr>
          <p:cNvPr id="2" name="Chave direita 1"/>
          <p:cNvSpPr/>
          <p:nvPr/>
        </p:nvSpPr>
        <p:spPr>
          <a:xfrm>
            <a:off x="2564904" y="6605116"/>
            <a:ext cx="1217949" cy="1737704"/>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756375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b="1" dirty="0"/>
              <a:t>Herança (extends</a:t>
            </a:r>
            <a:r>
              <a:rPr lang="pt-BR" b="1" dirty="0" smtClean="0"/>
              <a:t>)</a:t>
            </a:r>
          </a:p>
          <a:p>
            <a:endParaRPr lang="pt-BR" b="1" dirty="0" smtClean="0"/>
          </a:p>
          <a:p>
            <a:r>
              <a:rPr lang="pt-BR" sz="1400" dirty="0"/>
              <a:t>Em Java, podemos criar classes que herdem atributos e métodos de outras classes, evitando rescrita de código. Este tipo de relacionamento é chamado de </a:t>
            </a:r>
            <a:r>
              <a:rPr lang="pt-BR" sz="1400" b="1" dirty="0"/>
              <a:t>Herança</a:t>
            </a:r>
            <a:r>
              <a:rPr lang="pt-BR" sz="1400" dirty="0" smtClean="0"/>
              <a:t>.</a:t>
            </a:r>
          </a:p>
          <a:p>
            <a:endParaRPr lang="pt-BR" sz="1400" dirty="0"/>
          </a:p>
          <a:p>
            <a:r>
              <a:rPr lang="pt-BR" sz="1400" dirty="0"/>
              <a:t>Para representarmos este tipo de relacionamento na linguagem, devemos utilizar a palavra reservada </a:t>
            </a:r>
            <a:r>
              <a:rPr lang="pt-BR" sz="1400" b="1" dirty="0"/>
              <a:t>extends</a:t>
            </a:r>
            <a:r>
              <a:rPr lang="pt-BR" sz="1400" dirty="0"/>
              <a:t>, de forma a apontar para qual classe a nossa nova classe deve herdar seus atributos e métodos</a:t>
            </a:r>
            <a:r>
              <a:rPr lang="pt-BR" sz="1400" dirty="0" smtClean="0"/>
              <a:t>.</a:t>
            </a:r>
          </a:p>
          <a:p>
            <a:endParaRPr lang="pt-BR" sz="1400" dirty="0"/>
          </a:p>
          <a:p>
            <a:r>
              <a:rPr lang="pt-BR" sz="1400" dirty="0"/>
              <a:t>Neste exemplo, demonstraremos a vantagem do reaproveitamento de código utilizando a Herança.</a:t>
            </a:r>
          </a:p>
          <a:p>
            <a:endParaRPr lang="pt-BR" b="1"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Herança (extends</a:t>
              </a:r>
              <a:r>
                <a:rPr lang="pt-BR" dirty="0" smtClean="0"/>
                <a:t>)</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381363" y="5059871"/>
            <a:ext cx="2687597" cy="385356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2"/>
          <p:cNvSpPr>
            <a:spLocks noChangeArrowheads="1"/>
          </p:cNvSpPr>
          <p:nvPr/>
        </p:nvSpPr>
        <p:spPr bwMode="auto">
          <a:xfrm>
            <a:off x="3494088" y="6060146"/>
            <a:ext cx="2793950" cy="1853021"/>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Filial_01 extends Empresa{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acessando método herdado</a:t>
            </a: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void alterandoNome</a:t>
            </a:r>
            <a:r>
              <a:rPr lang="pt-BR" sz="1000" dirty="0">
                <a:solidFill>
                  <a:srgbClr val="FFFFFF"/>
                </a:solidFill>
                <a:latin typeface="Consolas" panose="020B0609020204030204" pitchFamily="49" charset="0"/>
                <a:cs typeface="Consolas" panose="020B0609020204030204" pitchFamily="49" charset="0"/>
              </a:rPr>
              <a:t>() {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super.</a:t>
            </a:r>
            <a:r>
              <a:rPr lang="pt-BR" sz="1000" dirty="0" smtClean="0">
                <a:solidFill>
                  <a:srgbClr val="FFFFFF"/>
                </a:solidFill>
                <a:latin typeface="Consolas" panose="020B0609020204030204" pitchFamily="49" charset="0"/>
                <a:cs typeface="Consolas" panose="020B0609020204030204" pitchFamily="49" charset="0"/>
              </a:rPr>
              <a:t>setNome(“João”);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endPar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2" name="Chave direita 1"/>
          <p:cNvSpPr/>
          <p:nvPr/>
        </p:nvSpPr>
        <p:spPr>
          <a:xfrm>
            <a:off x="2518567" y="5163579"/>
            <a:ext cx="1198465" cy="3659279"/>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
        <p:nvSpPr>
          <p:cNvPr id="3" name="Retângulo 2"/>
          <p:cNvSpPr/>
          <p:nvPr/>
        </p:nvSpPr>
        <p:spPr>
          <a:xfrm>
            <a:off x="272163" y="4737104"/>
            <a:ext cx="1775486" cy="369332"/>
          </a:xfrm>
          <a:prstGeom prst="rect">
            <a:avLst/>
          </a:prstGeom>
        </p:spPr>
        <p:txBody>
          <a:bodyPr wrap="none">
            <a:spAutoFit/>
          </a:bodyPr>
          <a:lstStyle/>
          <a:p>
            <a:r>
              <a:rPr lang="pt-BR" b="1" dirty="0" smtClean="0"/>
              <a:t>Classe: Empresa.</a:t>
            </a:r>
            <a:endParaRPr lang="pt-BR" dirty="0"/>
          </a:p>
        </p:txBody>
      </p:sp>
      <p:sp>
        <p:nvSpPr>
          <p:cNvPr id="27" name="Retângulo 26"/>
          <p:cNvSpPr/>
          <p:nvPr/>
        </p:nvSpPr>
        <p:spPr>
          <a:xfrm>
            <a:off x="3415028" y="5136972"/>
            <a:ext cx="2716193" cy="923330"/>
          </a:xfrm>
          <a:prstGeom prst="rect">
            <a:avLst/>
          </a:prstGeom>
        </p:spPr>
        <p:txBody>
          <a:bodyPr wrap="none">
            <a:spAutoFit/>
          </a:bodyPr>
          <a:lstStyle/>
          <a:p>
            <a:r>
              <a:rPr lang="pt-BR" b="1" dirty="0" smtClean="0"/>
              <a:t>Classe: Filial_01 herdando </a:t>
            </a:r>
          </a:p>
          <a:p>
            <a:r>
              <a:rPr lang="pt-BR" b="1" dirty="0" smtClean="0"/>
              <a:t>tudo da Classe </a:t>
            </a:r>
          </a:p>
          <a:p>
            <a:r>
              <a:rPr lang="pt-BR" b="1" dirty="0" smtClean="0"/>
              <a:t>Empresa.</a:t>
            </a:r>
            <a:endParaRPr lang="pt-BR" dirty="0"/>
          </a:p>
        </p:txBody>
      </p:sp>
      <p:sp>
        <p:nvSpPr>
          <p:cNvPr id="4" name="Seta para baixo 3"/>
          <p:cNvSpPr/>
          <p:nvPr/>
        </p:nvSpPr>
        <p:spPr>
          <a:xfrm>
            <a:off x="5299103" y="5455889"/>
            <a:ext cx="401666" cy="793255"/>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1556362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Uma </a:t>
            </a:r>
            <a:r>
              <a:rPr lang="pt-BR" sz="1400" dirty="0"/>
              <a:t>classe pode herdar apenas de uma classe (super classe). Quando uma classe não define explicitamente que está herdando outra classe então, esta classe é filha de java.lang.Object, ou seja, a classe Object é a classe pai de todas as classes.</a:t>
            </a:r>
          </a:p>
          <a:p>
            <a:endParaRPr lang="pt-BR" sz="1400" dirty="0"/>
          </a:p>
          <a:p>
            <a:r>
              <a:rPr lang="pt-BR" sz="1400" dirty="0"/>
              <a:t>Quando lidamos com classes que possuem a relação de herança, podemos fazer uso de duas palavras-chave que servem para identificar se estamos utilizando um método e ou atributo da classe atual ou de sua super classe. Estes comandos são:</a:t>
            </a:r>
            <a:endParaRPr lang="pt-BR" b="1"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Herança (extends</a:t>
              </a:r>
              <a:r>
                <a:rPr lang="pt-BR" dirty="0" smtClean="0"/>
                <a:t>)</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381363" y="5203887"/>
            <a:ext cx="2687597" cy="385356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2"/>
          <p:cNvSpPr>
            <a:spLocks noChangeArrowheads="1"/>
          </p:cNvSpPr>
          <p:nvPr/>
        </p:nvSpPr>
        <p:spPr bwMode="auto">
          <a:xfrm>
            <a:off x="3494088" y="6249144"/>
            <a:ext cx="2793950" cy="3238015"/>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Filial_02 extends Empresa{</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 </a:t>
            </a:r>
            <a:r>
              <a:rPr lang="pt-BR" sz="1000" dirty="0">
                <a:solidFill>
                  <a:srgbClr val="D1949E"/>
                </a:solidFill>
                <a:latin typeface="Consolas" panose="020B0609020204030204" pitchFamily="49" charset="0"/>
                <a:cs typeface="Consolas" panose="020B0609020204030204" pitchFamily="49" charset="0"/>
              </a:rPr>
              <a:t>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acessando método herdado</a:t>
            </a: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void alterandoNome</a:t>
            </a:r>
            <a:r>
              <a:rPr lang="pt-BR" sz="1000" dirty="0">
                <a:solidFill>
                  <a:srgbClr val="FFFFFF"/>
                </a:solidFill>
                <a:latin typeface="Consolas" panose="020B0609020204030204" pitchFamily="49" charset="0"/>
                <a:cs typeface="Consolas" panose="020B0609020204030204" pitchFamily="49" charset="0"/>
              </a:rPr>
              <a:t>() {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super.</a:t>
            </a:r>
            <a:r>
              <a:rPr lang="pt-BR" sz="1000" dirty="0" smtClean="0">
                <a:solidFill>
                  <a:srgbClr val="FFFFFF"/>
                </a:solidFill>
                <a:latin typeface="Consolas" panose="020B0609020204030204" pitchFamily="49" charset="0"/>
                <a:cs typeface="Consolas" panose="020B0609020204030204" pitchFamily="49" charset="0"/>
              </a:rPr>
              <a:t>setNome(“João”);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 alterando variável desta classe</a:t>
            </a:r>
            <a:endParaRPr lang="pt-BR" sz="1000" dirty="0">
              <a:solidFill>
                <a:srgbClr val="D1949E"/>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public</a:t>
            </a:r>
            <a:r>
              <a:rPr lang="pt-BR" sz="1000" dirty="0">
                <a:solidFill>
                  <a:srgbClr val="FFFFFF"/>
                </a:solidFill>
                <a:latin typeface="Consolas" panose="020B0609020204030204" pitchFamily="49" charset="0"/>
                <a:cs typeface="Consolas" panose="020B0609020204030204" pitchFamily="49" charset="0"/>
              </a:rPr>
              <a:t> void </a:t>
            </a:r>
            <a:r>
              <a:rPr lang="pt-BR" sz="1000" dirty="0" smtClean="0">
                <a:solidFill>
                  <a:srgbClr val="FFFFFF"/>
                </a:solidFill>
                <a:latin typeface="Consolas" panose="020B0609020204030204" pitchFamily="49" charset="0"/>
                <a:cs typeface="Consolas" panose="020B0609020204030204" pitchFamily="49" charset="0"/>
              </a:rPr>
              <a:t>alterandoNomeLocal() </a:t>
            </a:r>
            <a:r>
              <a:rPr lang="pt-BR" sz="1000" dirty="0">
                <a:solidFill>
                  <a:srgbClr val="FFFFFF"/>
                </a:solidFill>
                <a:latin typeface="Consolas" panose="020B0609020204030204" pitchFamily="49" charset="0"/>
                <a:cs typeface="Consolas" panose="020B0609020204030204" pitchFamily="49" charset="0"/>
              </a:rPr>
              <a:t>{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this.nome = “Pedro”;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endPar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2" name="Chave direita 1"/>
          <p:cNvSpPr/>
          <p:nvPr/>
        </p:nvSpPr>
        <p:spPr>
          <a:xfrm>
            <a:off x="2518567" y="5307595"/>
            <a:ext cx="1198465" cy="3659279"/>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
        <p:nvSpPr>
          <p:cNvPr id="3" name="Retângulo 2"/>
          <p:cNvSpPr/>
          <p:nvPr/>
        </p:nvSpPr>
        <p:spPr>
          <a:xfrm>
            <a:off x="272163" y="4881120"/>
            <a:ext cx="1775486" cy="369332"/>
          </a:xfrm>
          <a:prstGeom prst="rect">
            <a:avLst/>
          </a:prstGeom>
        </p:spPr>
        <p:txBody>
          <a:bodyPr wrap="none">
            <a:spAutoFit/>
          </a:bodyPr>
          <a:lstStyle/>
          <a:p>
            <a:r>
              <a:rPr lang="pt-BR" b="1" dirty="0" smtClean="0"/>
              <a:t>Classe: Empresa.</a:t>
            </a:r>
            <a:endParaRPr lang="pt-BR" dirty="0"/>
          </a:p>
        </p:txBody>
      </p:sp>
      <p:sp>
        <p:nvSpPr>
          <p:cNvPr id="27" name="Retângulo 26"/>
          <p:cNvSpPr/>
          <p:nvPr/>
        </p:nvSpPr>
        <p:spPr>
          <a:xfrm>
            <a:off x="3415028" y="5280988"/>
            <a:ext cx="2716193" cy="923330"/>
          </a:xfrm>
          <a:prstGeom prst="rect">
            <a:avLst/>
          </a:prstGeom>
        </p:spPr>
        <p:txBody>
          <a:bodyPr wrap="none">
            <a:spAutoFit/>
          </a:bodyPr>
          <a:lstStyle/>
          <a:p>
            <a:r>
              <a:rPr lang="pt-BR" b="1" dirty="0" smtClean="0"/>
              <a:t>Classe: Filial_02 herdando </a:t>
            </a:r>
          </a:p>
          <a:p>
            <a:r>
              <a:rPr lang="pt-BR" b="1" dirty="0" smtClean="0"/>
              <a:t>tudo da Classe </a:t>
            </a:r>
          </a:p>
          <a:p>
            <a:r>
              <a:rPr lang="pt-BR" b="1" dirty="0" smtClean="0"/>
              <a:t>Empresa.</a:t>
            </a:r>
            <a:endParaRPr lang="pt-BR" dirty="0"/>
          </a:p>
        </p:txBody>
      </p:sp>
      <p:sp>
        <p:nvSpPr>
          <p:cNvPr id="4" name="Seta para baixo 3"/>
          <p:cNvSpPr/>
          <p:nvPr/>
        </p:nvSpPr>
        <p:spPr>
          <a:xfrm>
            <a:off x="5299103" y="5599905"/>
            <a:ext cx="401666" cy="793255"/>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6" name="Imagem 5"/>
          <p:cNvPicPr>
            <a:picLocks noChangeAspect="1"/>
          </p:cNvPicPr>
          <p:nvPr/>
        </p:nvPicPr>
        <p:blipFill>
          <a:blip r:embed="rId7"/>
          <a:stretch>
            <a:fillRect/>
          </a:stretch>
        </p:blipFill>
        <p:spPr>
          <a:xfrm>
            <a:off x="620687" y="3971429"/>
            <a:ext cx="5510533" cy="7030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64732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smtClean="0"/>
          </a:p>
          <a:p>
            <a:r>
              <a:rPr lang="pt-BR" sz="1400" dirty="0"/>
              <a:t>Sempre que você </a:t>
            </a:r>
            <a:r>
              <a:rPr lang="pt-BR" sz="1400" dirty="0" smtClean="0"/>
              <a:t>vê:</a:t>
            </a:r>
          </a:p>
          <a:p>
            <a:endParaRPr lang="pt-BR" sz="1400" dirty="0" smtClean="0"/>
          </a:p>
          <a:p>
            <a:r>
              <a:rPr lang="pt-BR" sz="1400" dirty="0" smtClean="0"/>
              <a:t>class </a:t>
            </a:r>
            <a:r>
              <a:rPr lang="pt-BR" sz="1400" dirty="0"/>
              <a:t>{CLASS_NAME} </a:t>
            </a:r>
            <a:r>
              <a:rPr lang="pt-BR" sz="1600" b="1" dirty="0"/>
              <a:t>extends</a:t>
            </a:r>
            <a:r>
              <a:rPr lang="pt-BR" sz="1600" dirty="0"/>
              <a:t> </a:t>
            </a:r>
            <a:r>
              <a:rPr lang="pt-BR" sz="1400" dirty="0"/>
              <a:t>{PARENT_CLASS_NAME</a:t>
            </a:r>
            <a:r>
              <a:rPr lang="pt-BR" sz="1400" dirty="0" smtClean="0"/>
              <a:t>}</a:t>
            </a:r>
          </a:p>
          <a:p>
            <a:endParaRPr lang="pt-BR" sz="1400" dirty="0"/>
          </a:p>
          <a:p>
            <a:r>
              <a:rPr lang="pt-BR" sz="1400" dirty="0" smtClean="0"/>
              <a:t>Está </a:t>
            </a:r>
            <a:r>
              <a:rPr lang="pt-BR" sz="1400" dirty="0"/>
              <a:t>diante de uma herança direta de classe, também conhecida como “herança clássica”, uma herança vertical onde as implementações e as especificações descem na “árvore”.</a:t>
            </a:r>
          </a:p>
          <a:p>
            <a:endParaRPr lang="pt-BR" sz="1400" dirty="0"/>
          </a:p>
          <a:p>
            <a:r>
              <a:rPr lang="pt-BR" sz="1400" dirty="0"/>
              <a:t>Um diagrama de um caso didático de herança</a:t>
            </a:r>
            <a:r>
              <a:rPr lang="pt-BR" sz="1400" dirty="0" smtClean="0"/>
              <a:t>:</a:t>
            </a:r>
          </a:p>
          <a:p>
            <a:endParaRPr lang="pt-BR" sz="1400" dirty="0" smtClean="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r>
              <a:rPr lang="pt-BR" sz="1400" dirty="0" smtClean="0"/>
              <a:t>Porque </a:t>
            </a:r>
            <a:r>
              <a:rPr lang="pt-BR" sz="1400" dirty="0"/>
              <a:t>utilizar </a:t>
            </a:r>
            <a:r>
              <a:rPr lang="pt-BR" sz="1400" dirty="0" smtClean="0"/>
              <a:t>herança?</a:t>
            </a:r>
          </a:p>
          <a:p>
            <a:endParaRPr lang="pt-BR" sz="1400" dirty="0"/>
          </a:p>
          <a:p>
            <a:r>
              <a:rPr lang="pt-BR" sz="1400" dirty="0" smtClean="0"/>
              <a:t>1 - Nem </a:t>
            </a:r>
            <a:r>
              <a:rPr lang="pt-BR" sz="1400" dirty="0"/>
              <a:t>sempre encapsulamento é a melhor solução</a:t>
            </a:r>
            <a:r>
              <a:rPr lang="pt-BR" sz="1400" dirty="0" smtClean="0"/>
              <a:t>.</a:t>
            </a:r>
          </a:p>
          <a:p>
            <a:endParaRPr lang="pt-BR" sz="1400" dirty="0"/>
          </a:p>
          <a:p>
            <a:r>
              <a:rPr lang="pt-BR" sz="1400" dirty="0" smtClean="0"/>
              <a:t>2 - Possibilidade </a:t>
            </a:r>
            <a:r>
              <a:rPr lang="pt-BR" sz="1400" dirty="0"/>
              <a:t>de alterar o funcionamento herdado da classe mãe (superclasse), criando uma classe mais adequada a um tipo de situação (subclasse), sem precisar mexer na classe original (superclasse</a:t>
            </a:r>
            <a:r>
              <a:rPr lang="pt-BR" sz="1400" dirty="0" smtClean="0"/>
              <a:t>).</a:t>
            </a:r>
          </a:p>
          <a:p>
            <a:endParaRPr lang="pt-BR" sz="1400" dirty="0"/>
          </a:p>
          <a:p>
            <a:r>
              <a:rPr lang="pt-BR" sz="1400" dirty="0" smtClean="0"/>
              <a:t>3 - Possibilidade </a:t>
            </a:r>
            <a:r>
              <a:rPr lang="pt-BR" sz="1400" dirty="0"/>
              <a:t>de criar classes mais específicas, reutilizando código de classes genéricas, </a:t>
            </a:r>
            <a:r>
              <a:rPr lang="pt-BR" sz="1400" dirty="0" smtClean="0"/>
              <a:t>sem precisar </a:t>
            </a:r>
            <a:r>
              <a:rPr lang="pt-BR" sz="1400" dirty="0"/>
              <a:t>copiar e modificar </a:t>
            </a:r>
            <a:r>
              <a:rPr lang="pt-BR" sz="1400" dirty="0" smtClean="0"/>
              <a:t>parte </a:t>
            </a:r>
            <a:r>
              <a:rPr lang="pt-BR" sz="1400" dirty="0"/>
              <a:t>do código colado.</a:t>
            </a:r>
            <a:endParaRPr lang="pt-BR" b="1"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Herança (extends</a:t>
              </a:r>
              <a:r>
                <a:rPr lang="pt-BR" dirty="0" smtClean="0"/>
                <a:t>)</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9" name="Seta para baixo 28"/>
          <p:cNvSpPr/>
          <p:nvPr/>
        </p:nvSpPr>
        <p:spPr>
          <a:xfrm>
            <a:off x="2420888" y="2133734"/>
            <a:ext cx="228894" cy="36004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4098" name="Picture 2" descr="Diagrama de caso de herança"/>
          <p:cNvPicPr>
            <a:picLocks noChangeAspect="1" noChangeArrowheads="1"/>
          </p:cNvPicPr>
          <p:nvPr/>
        </p:nvPicPr>
        <p:blipFill rotWithShape="1">
          <a:blip r:embed="rId7">
            <a:extLst>
              <a:ext uri="{28A0092B-C50C-407E-A947-70E740481C1C}">
                <a14:useLocalDpi xmlns:a14="http://schemas.microsoft.com/office/drawing/2010/main" val="0"/>
              </a:ext>
            </a:extLst>
          </a:blip>
          <a:srcRect l="5074" t="5362" r="6515" b="11533"/>
          <a:stretch/>
        </p:blipFill>
        <p:spPr bwMode="auto">
          <a:xfrm>
            <a:off x="854515" y="4088904"/>
            <a:ext cx="4968552" cy="223224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Tree>
    <p:extLst>
      <p:ext uri="{BB962C8B-B14F-4D97-AF65-F5344CB8AC3E}">
        <p14:creationId xmlns:p14="http://schemas.microsoft.com/office/powerpoint/2010/main" val="2833634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O polimorfismo é uma consequência da herança e o principal conceito vem da sobrescrita dos métodos</a:t>
            </a:r>
            <a:r>
              <a:rPr lang="pt-BR" sz="1400" dirty="0" smtClean="0"/>
              <a:t>.</a:t>
            </a:r>
          </a:p>
          <a:p>
            <a:endParaRPr lang="pt-BR" sz="1400" dirty="0"/>
          </a:p>
          <a:p>
            <a:r>
              <a:rPr lang="pt-BR" sz="1400" dirty="0"/>
              <a:t>Em relação ao polimorfismo, o principal conceito é a propriedade de duas ou mais classes derivadas de uma mesma superclasse responderem a mesma mensagem, cada uma de uma forma diferente. </a:t>
            </a:r>
            <a:endParaRPr lang="pt-BR" sz="1400" dirty="0" smtClean="0"/>
          </a:p>
          <a:p>
            <a:endParaRPr lang="pt-BR" sz="1400" dirty="0"/>
          </a:p>
          <a:p>
            <a:r>
              <a:rPr lang="pt-BR" sz="1400" dirty="0" smtClean="0"/>
              <a:t>Ocorre </a:t>
            </a:r>
            <a:r>
              <a:rPr lang="pt-BR" sz="1400" dirty="0"/>
              <a:t>quando uma subclasse redefine um método existente na superclasse, ou seja, quando temos os métodos </a:t>
            </a:r>
            <a:r>
              <a:rPr lang="pt-BR" sz="1400" dirty="0" smtClean="0"/>
              <a:t>sobrescritos(overriding</a:t>
            </a:r>
            <a:r>
              <a:rPr lang="pt-BR" sz="1400" dirty="0"/>
              <a:t>).</a:t>
            </a:r>
            <a:endParaRPr lang="pt-BR" sz="1400" dirty="0" smtClean="0"/>
          </a:p>
          <a:p>
            <a:endParaRPr lang="pt-BR" b="1"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Polimorfismo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4" name="Rectangle 2"/>
          <p:cNvSpPr>
            <a:spLocks noChangeArrowheads="1"/>
          </p:cNvSpPr>
          <p:nvPr/>
        </p:nvSpPr>
        <p:spPr bwMode="auto">
          <a:xfrm>
            <a:off x="2503468" y="7897497"/>
            <a:ext cx="3092795" cy="1699133"/>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Filial_01 extends Empresa{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@Override</a:t>
            </a:r>
            <a:endParaRPr lang="pt-BR" sz="1000" dirty="0" smtClean="0">
              <a:solidFill>
                <a:srgbClr val="D1949E"/>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void </a:t>
            </a:r>
            <a:r>
              <a:rPr lang="pt-BR" sz="1000" dirty="0">
                <a:solidFill>
                  <a:srgbClr val="FFFFFF"/>
                </a:solidFill>
                <a:latin typeface="Consolas" panose="020B0609020204030204" pitchFamily="49" charset="0"/>
                <a:cs typeface="Consolas" panose="020B0609020204030204" pitchFamily="49" charset="0"/>
              </a:rPr>
              <a:t>imprimir() </a:t>
            </a:r>
            <a:r>
              <a:rPr lang="pt-BR" sz="1000" dirty="0" smtClean="0">
                <a:solidFill>
                  <a:srgbClr val="FFFFFF"/>
                </a:solidFill>
                <a:latin typeface="Consolas" panose="020B0609020204030204" pitchFamily="49" charset="0"/>
                <a:cs typeface="Consolas" panose="020B0609020204030204" pitchFamily="49" charset="0"/>
              </a:rPr>
              <a:t>{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System.out.println</a:t>
            </a:r>
            <a:r>
              <a:rPr lang="pt-BR" sz="1000" dirty="0">
                <a:solidFill>
                  <a:srgbClr val="FFFFFF"/>
                </a:solidFill>
                <a:latin typeface="Consolas" panose="020B0609020204030204" pitchFamily="49" charset="0"/>
                <a:cs typeface="Consolas" panose="020B0609020204030204" pitchFamily="49" charset="0"/>
              </a:rPr>
              <a:t>(</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a:t>
            </a:r>
            <a:r>
              <a:rPr lang="pt-BR" sz="1000" dirty="0" smtClean="0">
                <a:solidFill>
                  <a:srgbClr val="FFFFFF"/>
                </a:solidFill>
                <a:latin typeface="Consolas" panose="020B0609020204030204" pitchFamily="49" charset="0"/>
                <a:cs typeface="Consolas" panose="020B0609020204030204" pitchFamily="49" charset="0"/>
              </a:rPr>
              <a:t>);</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3" name="Retângulo 2"/>
          <p:cNvSpPr/>
          <p:nvPr/>
        </p:nvSpPr>
        <p:spPr>
          <a:xfrm>
            <a:off x="216040" y="3919632"/>
            <a:ext cx="1775486" cy="369332"/>
          </a:xfrm>
          <a:prstGeom prst="rect">
            <a:avLst/>
          </a:prstGeom>
        </p:spPr>
        <p:txBody>
          <a:bodyPr wrap="none">
            <a:spAutoFit/>
          </a:bodyPr>
          <a:lstStyle/>
          <a:p>
            <a:r>
              <a:rPr lang="pt-BR" b="1" dirty="0" smtClean="0"/>
              <a:t>Classe: Empresa.</a:t>
            </a:r>
            <a:endParaRPr lang="pt-BR" dirty="0"/>
          </a:p>
        </p:txBody>
      </p:sp>
      <p:sp>
        <p:nvSpPr>
          <p:cNvPr id="27" name="Retângulo 26"/>
          <p:cNvSpPr/>
          <p:nvPr/>
        </p:nvSpPr>
        <p:spPr>
          <a:xfrm>
            <a:off x="3689136" y="4821385"/>
            <a:ext cx="2669898" cy="923330"/>
          </a:xfrm>
          <a:prstGeom prst="rect">
            <a:avLst/>
          </a:prstGeom>
        </p:spPr>
        <p:txBody>
          <a:bodyPr wrap="none">
            <a:spAutoFit/>
          </a:bodyPr>
          <a:lstStyle/>
          <a:p>
            <a:r>
              <a:rPr lang="pt-BR" b="1" dirty="0" smtClean="0"/>
              <a:t>Classe: Filial_03 </a:t>
            </a:r>
          </a:p>
          <a:p>
            <a:r>
              <a:rPr lang="pt-BR" b="1" dirty="0" smtClean="0"/>
              <a:t>sobrescrevendo o método</a:t>
            </a:r>
          </a:p>
          <a:p>
            <a:r>
              <a:rPr lang="pt-BR" b="1" dirty="0" smtClean="0"/>
              <a:t>Imprimir().</a:t>
            </a:r>
            <a:endParaRPr lang="pt-BR" dirty="0"/>
          </a:p>
        </p:txBody>
      </p:sp>
      <p:sp>
        <p:nvSpPr>
          <p:cNvPr id="4" name="Seta para baixo 3"/>
          <p:cNvSpPr/>
          <p:nvPr/>
        </p:nvSpPr>
        <p:spPr>
          <a:xfrm rot="910447">
            <a:off x="4578563" y="5694551"/>
            <a:ext cx="359739" cy="2128952"/>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9" name="Rectangle 2"/>
          <p:cNvSpPr>
            <a:spLocks noChangeArrowheads="1"/>
          </p:cNvSpPr>
          <p:nvPr/>
        </p:nvSpPr>
        <p:spPr bwMode="auto">
          <a:xfrm>
            <a:off x="333381" y="4273914"/>
            <a:ext cx="3191653" cy="3391904"/>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Execução</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static </a:t>
            </a:r>
            <a:r>
              <a:rPr lang="pt-BR" sz="1000" dirty="0">
                <a:solidFill>
                  <a:srgbClr val="FFFFFF"/>
                </a:solidFill>
                <a:latin typeface="Consolas" panose="020B0609020204030204" pitchFamily="49" charset="0"/>
                <a:cs typeface="Consolas" panose="020B0609020204030204" pitchFamily="49" charset="0"/>
              </a:rPr>
              <a:t>void </a:t>
            </a:r>
            <a:r>
              <a:rPr lang="pt-BR" sz="1000" dirty="0" smtClean="0">
                <a:solidFill>
                  <a:srgbClr val="FFFFFF"/>
                </a:solidFill>
                <a:latin typeface="Consolas" panose="020B0609020204030204" pitchFamily="49" charset="0"/>
                <a:cs typeface="Consolas" panose="020B0609020204030204" pitchFamily="49" charset="0"/>
              </a:rPr>
              <a:t>Main(String</a:t>
            </a:r>
            <a:r>
              <a:rPr lang="pt-BR" sz="1000" dirty="0">
                <a:solidFill>
                  <a:srgbClr val="FFFFFF"/>
                </a:solidFill>
                <a:latin typeface="Consolas" panose="020B0609020204030204" pitchFamily="49" charset="0"/>
                <a:cs typeface="Consolas" panose="020B0609020204030204" pitchFamily="49" charset="0"/>
              </a:rPr>
              <a:t>[] args</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Instância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Empresa Nova_Empresa = </a:t>
            </a:r>
            <a:r>
              <a:rPr lang="pt-BR" sz="1000" dirty="0">
                <a:solidFill>
                  <a:srgbClr val="FFFFFF"/>
                </a:solidFill>
                <a:latin typeface="Consolas" panose="020B0609020204030204" pitchFamily="49" charset="0"/>
                <a:cs typeface="Consolas" panose="020B0609020204030204" pitchFamily="49" charset="0"/>
              </a:rPr>
              <a:t>new </a:t>
            </a:r>
            <a:r>
              <a:rPr lang="pt-BR" sz="1000" dirty="0" smtClean="0">
                <a:solidFill>
                  <a:srgbClr val="FFFFFF"/>
                </a:solidFill>
                <a:latin typeface="Consolas" panose="020B0609020204030204" pitchFamily="49" charset="0"/>
                <a:cs typeface="Consolas" panose="020B0609020204030204" pitchFamily="49" charset="0"/>
              </a:rPr>
              <a:t>Empresa();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2" name="Chave direita 1"/>
          <p:cNvSpPr/>
          <p:nvPr/>
        </p:nvSpPr>
        <p:spPr>
          <a:xfrm rot="3042527">
            <a:off x="2753707" y="6007903"/>
            <a:ext cx="1198465" cy="2321723"/>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649381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A sobrescrita de métodos é quando estamos trabalhando com orientação a objetos e temos uma classe (filha) que acaba herdando de uma outra classe(mãe). Caso a classe filha precise modificar algum comportamento herdado da classe mãe, podemos fazer uma sobrescrita do método diretamente da classe filha. Exemplo:</a:t>
            </a:r>
            <a:endParaRPr lang="pt-BR" b="1"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Polimorfismo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4" name="Rectangle 2"/>
          <p:cNvSpPr>
            <a:spLocks noChangeArrowheads="1"/>
          </p:cNvSpPr>
          <p:nvPr/>
        </p:nvSpPr>
        <p:spPr bwMode="auto">
          <a:xfrm>
            <a:off x="1095185" y="6904987"/>
            <a:ext cx="4741748" cy="2653240"/>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dirty="0">
                <a:solidFill>
                  <a:schemeClr val="bg1"/>
                </a:solidFill>
                <a:latin typeface="Arial" panose="020B0604020202020204" pitchFamily="34" charset="0"/>
                <a:cs typeface="Arial" panose="020B0604020202020204" pitchFamily="34" charset="0"/>
              </a:rPr>
              <a:t>public class Gerente extends Funcionario {</a:t>
            </a:r>
          </a:p>
          <a:p>
            <a:pPr lvl="0" eaLnBrk="0" fontAlgn="base" hangingPunct="0">
              <a:spcBef>
                <a:spcPct val="0"/>
              </a:spcBef>
              <a:spcAft>
                <a:spcPct val="0"/>
              </a:spcAft>
            </a:pPr>
            <a:endParaRPr lang="pt-BR" dirty="0">
              <a:solidFill>
                <a:schemeClr val="bg1"/>
              </a:solidFill>
              <a:latin typeface="Arial" panose="020B0604020202020204" pitchFamily="34" charset="0"/>
              <a:cs typeface="Arial" panose="020B0604020202020204" pitchFamily="34" charset="0"/>
            </a:endParaRPr>
          </a:p>
          <a:p>
            <a:pPr lvl="0" eaLnBrk="0" fontAlgn="base" hangingPunct="0">
              <a:spcBef>
                <a:spcPct val="0"/>
              </a:spcBef>
              <a:spcAft>
                <a:spcPct val="0"/>
              </a:spcAft>
            </a:pPr>
            <a:r>
              <a:rPr lang="pt-BR" dirty="0">
                <a:solidFill>
                  <a:schemeClr val="bg1"/>
                </a:solidFill>
                <a:latin typeface="Arial" panose="020B0604020202020204" pitchFamily="34" charset="0"/>
                <a:cs typeface="Arial" panose="020B0604020202020204" pitchFamily="34" charset="0"/>
              </a:rPr>
              <a:t>    String setor;</a:t>
            </a:r>
          </a:p>
          <a:p>
            <a:pPr lvl="0" eaLnBrk="0" fontAlgn="base" hangingPunct="0">
              <a:spcBef>
                <a:spcPct val="0"/>
              </a:spcBef>
              <a:spcAft>
                <a:spcPct val="0"/>
              </a:spcAft>
            </a:pPr>
            <a:endParaRPr lang="pt-BR" dirty="0">
              <a:solidFill>
                <a:schemeClr val="bg1"/>
              </a:solidFill>
              <a:latin typeface="Arial" panose="020B0604020202020204" pitchFamily="34" charset="0"/>
              <a:cs typeface="Arial" panose="020B0604020202020204" pitchFamily="34" charset="0"/>
            </a:endParaRPr>
          </a:p>
          <a:p>
            <a:pPr lvl="0" eaLnBrk="0" fontAlgn="base" hangingPunct="0">
              <a:spcBef>
                <a:spcPct val="0"/>
              </a:spcBef>
              <a:spcAft>
                <a:spcPct val="0"/>
              </a:spcAft>
            </a:pPr>
            <a:r>
              <a:rPr lang="pt-BR" dirty="0">
                <a:solidFill>
                  <a:schemeClr val="bg1"/>
                </a:solidFill>
                <a:latin typeface="Arial" panose="020B0604020202020204" pitchFamily="34" charset="0"/>
                <a:cs typeface="Arial" panose="020B0604020202020204" pitchFamily="34" charset="0"/>
              </a:rPr>
              <a:t>    @Override</a:t>
            </a:r>
          </a:p>
          <a:p>
            <a:pPr lvl="0" eaLnBrk="0" fontAlgn="base" hangingPunct="0">
              <a:spcBef>
                <a:spcPct val="0"/>
              </a:spcBef>
              <a:spcAft>
                <a:spcPct val="0"/>
              </a:spcAft>
            </a:pPr>
            <a:r>
              <a:rPr lang="pt-BR" dirty="0">
                <a:solidFill>
                  <a:schemeClr val="bg1"/>
                </a:solidFill>
                <a:latin typeface="Arial" panose="020B0604020202020204" pitchFamily="34" charset="0"/>
                <a:cs typeface="Arial" panose="020B0604020202020204" pitchFamily="34" charset="0"/>
              </a:rPr>
              <a:t>    public double calculaBonus() {</a:t>
            </a:r>
          </a:p>
          <a:p>
            <a:pPr lvl="0" eaLnBrk="0" fontAlgn="base" hangingPunct="0">
              <a:spcBef>
                <a:spcPct val="0"/>
              </a:spcBef>
              <a:spcAft>
                <a:spcPct val="0"/>
              </a:spcAft>
            </a:pPr>
            <a:r>
              <a:rPr lang="pt-BR" dirty="0">
                <a:solidFill>
                  <a:schemeClr val="bg1"/>
                </a:solidFill>
                <a:latin typeface="Arial" panose="020B0604020202020204" pitchFamily="34" charset="0"/>
                <a:cs typeface="Arial" panose="020B0604020202020204" pitchFamily="34" charset="0"/>
              </a:rPr>
              <a:t>        return this.salario * 0.20;</a:t>
            </a:r>
          </a:p>
          <a:p>
            <a:pPr lvl="0" eaLnBrk="0" fontAlgn="base" hangingPunct="0">
              <a:spcBef>
                <a:spcPct val="0"/>
              </a:spcBef>
              <a:spcAft>
                <a:spcPct val="0"/>
              </a:spcAft>
            </a:pPr>
            <a:r>
              <a:rPr lang="pt-BR" dirty="0">
                <a:solidFill>
                  <a:schemeClr val="bg1"/>
                </a:solidFill>
                <a:latin typeface="Arial" panose="020B0604020202020204" pitchFamily="34" charset="0"/>
                <a:cs typeface="Arial" panose="020B0604020202020204" pitchFamily="34" charset="0"/>
              </a:rPr>
              <a:t>    }</a:t>
            </a:r>
          </a:p>
          <a:p>
            <a:pPr lvl="0" eaLnBrk="0" fontAlgn="base" hangingPunct="0">
              <a:spcBef>
                <a:spcPct val="0"/>
              </a:spcBef>
              <a:spcAft>
                <a:spcPct val="0"/>
              </a:spcAft>
            </a:pPr>
            <a:r>
              <a:rPr lang="pt-BR" dirty="0">
                <a:solidFill>
                  <a:schemeClr val="bg1"/>
                </a:solidFill>
                <a:latin typeface="Arial" panose="020B0604020202020204" pitchFamily="34" charset="0"/>
                <a:cs typeface="Arial" panose="020B0604020202020204" pitchFamily="34" charset="0"/>
              </a:rPr>
              <a:t>}</a:t>
            </a:r>
            <a:endParaRPr kumimoji="0" lang="pt-BR" sz="4000" b="0" i="0" u="none" strike="noStrike" cap="none" normalizeH="0" baseline="0" dirty="0" smtClean="0">
              <a:ln>
                <a:noFill/>
              </a:ln>
              <a:solidFill>
                <a:schemeClr val="bg1"/>
              </a:solidFill>
              <a:effectLst/>
              <a:latin typeface="Arial" panose="020B0604020202020204" pitchFamily="34" charset="0"/>
              <a:cs typeface="Arial" panose="020B0604020202020204" pitchFamily="34" charset="0"/>
            </a:endParaRPr>
          </a:p>
        </p:txBody>
      </p:sp>
      <p:sp>
        <p:nvSpPr>
          <p:cNvPr id="4" name="Seta para baixo 3"/>
          <p:cNvSpPr/>
          <p:nvPr/>
        </p:nvSpPr>
        <p:spPr>
          <a:xfrm rot="2317441">
            <a:off x="2705468" y="7489393"/>
            <a:ext cx="359739" cy="93374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9" name="Rectangle 2"/>
          <p:cNvSpPr>
            <a:spLocks noChangeArrowheads="1"/>
          </p:cNvSpPr>
          <p:nvPr/>
        </p:nvSpPr>
        <p:spPr bwMode="auto">
          <a:xfrm>
            <a:off x="1721459" y="3007702"/>
            <a:ext cx="3363726" cy="293023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dirty="0">
                <a:solidFill>
                  <a:schemeClr val="bg1"/>
                </a:solidFill>
                <a:latin typeface="Arial" panose="020B0604020202020204" pitchFamily="34" charset="0"/>
              </a:rPr>
              <a:t>public class Funcionario {</a:t>
            </a:r>
          </a:p>
          <a:p>
            <a:pPr lvl="0" eaLnBrk="0" fontAlgn="base" hangingPunct="0">
              <a:spcBef>
                <a:spcPct val="0"/>
              </a:spcBef>
              <a:spcAft>
                <a:spcPct val="0"/>
              </a:spcAft>
            </a:pP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a:solidFill>
                  <a:schemeClr val="bg1"/>
                </a:solidFill>
                <a:latin typeface="Arial" panose="020B0604020202020204" pitchFamily="34" charset="0"/>
              </a:rPr>
              <a:t>    protected String nome;</a:t>
            </a:r>
          </a:p>
          <a:p>
            <a:pPr lvl="0" eaLnBrk="0" fontAlgn="base" hangingPunct="0">
              <a:spcBef>
                <a:spcPct val="0"/>
              </a:spcBef>
              <a:spcAft>
                <a:spcPct val="0"/>
              </a:spcAft>
            </a:pPr>
            <a:r>
              <a:rPr lang="pt-BR" dirty="0">
                <a:solidFill>
                  <a:schemeClr val="bg1"/>
                </a:solidFill>
                <a:latin typeface="Arial" panose="020B0604020202020204" pitchFamily="34" charset="0"/>
              </a:rPr>
              <a:t>    protected String cpf;</a:t>
            </a:r>
          </a:p>
          <a:p>
            <a:pPr lvl="0" eaLnBrk="0" fontAlgn="base" hangingPunct="0">
              <a:spcBef>
                <a:spcPct val="0"/>
              </a:spcBef>
              <a:spcAft>
                <a:spcPct val="0"/>
              </a:spcAft>
            </a:pPr>
            <a:r>
              <a:rPr lang="pt-BR" dirty="0">
                <a:solidFill>
                  <a:schemeClr val="bg1"/>
                </a:solidFill>
                <a:latin typeface="Arial" panose="020B0604020202020204" pitchFamily="34" charset="0"/>
              </a:rPr>
              <a:t>    protected double salario;</a:t>
            </a:r>
          </a:p>
          <a:p>
            <a:pPr lvl="0" eaLnBrk="0" fontAlgn="base" hangingPunct="0">
              <a:spcBef>
                <a:spcPct val="0"/>
              </a:spcBef>
              <a:spcAft>
                <a:spcPct val="0"/>
              </a:spcAft>
            </a:pP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a:solidFill>
                  <a:schemeClr val="bg1"/>
                </a:solidFill>
                <a:latin typeface="Arial" panose="020B0604020202020204" pitchFamily="34" charset="0"/>
              </a:rPr>
              <a:t>    public double calculaBonus() {</a:t>
            </a:r>
          </a:p>
          <a:p>
            <a:pPr lvl="0" eaLnBrk="0" fontAlgn="base" hangingPunct="0">
              <a:spcBef>
                <a:spcPct val="0"/>
              </a:spcBef>
              <a:spcAft>
                <a:spcPct val="0"/>
              </a:spcAft>
            </a:pPr>
            <a:r>
              <a:rPr lang="pt-BR" dirty="0">
                <a:solidFill>
                  <a:schemeClr val="bg1"/>
                </a:solidFill>
                <a:latin typeface="Arial" panose="020B0604020202020204" pitchFamily="34" charset="0"/>
              </a:rPr>
              <a:t>        return salario * 0.10;</a:t>
            </a:r>
          </a:p>
          <a:p>
            <a:pPr lvl="0" eaLnBrk="0" fontAlgn="base" hangingPunct="0">
              <a:spcBef>
                <a:spcPct val="0"/>
              </a:spcBef>
              <a:spcAft>
                <a:spcPct val="0"/>
              </a:spcAft>
            </a:pPr>
            <a:r>
              <a:rPr lang="pt-BR" dirty="0">
                <a:solidFill>
                  <a:schemeClr val="bg1"/>
                </a:solidFill>
                <a:latin typeface="Arial" panose="020B0604020202020204" pitchFamily="34" charset="0"/>
              </a:rPr>
              <a:t>    }</a:t>
            </a:r>
          </a:p>
          <a:p>
            <a:pPr lvl="0" eaLnBrk="0" fontAlgn="base" hangingPunct="0">
              <a:spcBef>
                <a:spcPct val="0"/>
              </a:spcBef>
              <a:spcAft>
                <a:spcPct val="0"/>
              </a:spcAft>
            </a:pPr>
            <a:r>
              <a:rPr lang="pt-BR" dirty="0">
                <a:solidFill>
                  <a:schemeClr val="bg1"/>
                </a:solidFill>
                <a:latin typeface="Arial" panose="020B0604020202020204" pitchFamily="34" charset="0"/>
              </a:rPr>
              <a:t>}</a:t>
            </a:r>
            <a:endParaRPr kumimoji="0" lang="pt-BR" sz="1800" b="0" i="0" u="none" strike="noStrike" cap="none" normalizeH="0" baseline="0" dirty="0" smtClean="0">
              <a:ln>
                <a:noFill/>
              </a:ln>
              <a:solidFill>
                <a:schemeClr val="bg1"/>
              </a:solidFill>
              <a:effectLst/>
              <a:latin typeface="Arial" panose="020B0604020202020204" pitchFamily="34" charset="0"/>
            </a:endParaRPr>
          </a:p>
        </p:txBody>
      </p:sp>
      <p:sp>
        <p:nvSpPr>
          <p:cNvPr id="2" name="Chave direita 1"/>
          <p:cNvSpPr/>
          <p:nvPr/>
        </p:nvSpPr>
        <p:spPr>
          <a:xfrm rot="5400000">
            <a:off x="2793762" y="4173746"/>
            <a:ext cx="1198465" cy="3816426"/>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867579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Modificadores de </a:t>
            </a:r>
            <a:r>
              <a:rPr lang="pt-BR" sz="1400" dirty="0" smtClean="0"/>
              <a:t>acesso, níveis </a:t>
            </a:r>
            <a:r>
              <a:rPr lang="pt-BR" sz="1400" dirty="0"/>
              <a:t>de acesso </a:t>
            </a:r>
            <a:r>
              <a:rPr lang="pt-BR" sz="1400" dirty="0" smtClean="0"/>
              <a:t>ou visibilidade em Java de uma classe, métodos ou variáveis </a:t>
            </a:r>
            <a:r>
              <a:rPr lang="pt-BR" sz="1400" dirty="0"/>
              <a:t>são responsáveis por informar qual o tipo de permissão </a:t>
            </a:r>
            <a:r>
              <a:rPr lang="pt-BR" sz="1400" dirty="0" smtClean="0"/>
              <a:t>vai ser dada a classe ou aos métodos ou as varáveis. </a:t>
            </a:r>
            <a:r>
              <a:rPr lang="pt-BR" sz="1400" dirty="0"/>
              <a:t>Nesse sentido, existem três níveis, que são</a:t>
            </a:r>
            <a:r>
              <a:rPr lang="pt-BR" sz="1400" dirty="0" smtClean="0"/>
              <a:t>:</a:t>
            </a:r>
          </a:p>
          <a:p>
            <a:endParaRPr lang="pt-BR" sz="1400" dirty="0" smtClean="0"/>
          </a:p>
          <a:p>
            <a:r>
              <a:rPr lang="pt-BR" sz="1400" dirty="0" smtClean="0"/>
              <a:t>1 - Público</a:t>
            </a:r>
            <a:r>
              <a:rPr lang="pt-BR" sz="1400" dirty="0"/>
              <a:t>: consiste no nível de proteção mais baixo de todos, uma vez que todas as classes de um programa podem acessar os dados e os métodos livremente. Pode-se dizer que, nesse caso, não existe encapsulamento</a:t>
            </a:r>
            <a:r>
              <a:rPr lang="pt-BR" sz="1400" dirty="0" smtClean="0"/>
              <a:t>;</a:t>
            </a:r>
          </a:p>
          <a:p>
            <a:endParaRPr lang="pt-BR" sz="1400" dirty="0"/>
          </a:p>
          <a:p>
            <a:r>
              <a:rPr lang="pt-BR" sz="1400" dirty="0" smtClean="0"/>
              <a:t>2 - Protegido</a:t>
            </a:r>
            <a:r>
              <a:rPr lang="pt-BR" sz="1400" dirty="0"/>
              <a:t>: nesse nível, o acesso passa a ser mais restrito. Somente as classes derivadas da original é que têm total acesso aos atributos e métodos. Aqui, já existe encapsulamento, de modo que os métodos get e set passam a ser usados, bem como na declaração do atributo usa-se o private em vez do public</a:t>
            </a:r>
            <a:r>
              <a:rPr lang="pt-BR" sz="1400" dirty="0" smtClean="0"/>
              <a:t>;</a:t>
            </a:r>
          </a:p>
          <a:p>
            <a:endParaRPr lang="pt-BR" sz="1400" dirty="0"/>
          </a:p>
          <a:p>
            <a:r>
              <a:rPr lang="pt-BR" sz="1400" dirty="0" smtClean="0"/>
              <a:t>3 - Private</a:t>
            </a:r>
            <a:r>
              <a:rPr lang="pt-BR" sz="1400" dirty="0"/>
              <a:t>: aqui, o acesso aos dados é feito somente dentro da própria classe onde ela foi declarada.</a:t>
            </a:r>
          </a:p>
          <a:p>
            <a:r>
              <a:rPr lang="pt-BR" sz="1400" dirty="0" smtClean="0"/>
              <a:t> </a:t>
            </a:r>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Modificadores </a:t>
              </a:r>
              <a:r>
                <a:rPr lang="pt-BR" dirty="0"/>
                <a:t>de acesso </a:t>
              </a:r>
              <a:r>
                <a:rPr lang="pt-BR" dirty="0" smtClean="0"/>
                <a:t>/ Níveis </a:t>
              </a:r>
              <a:r>
                <a:rPr lang="pt-BR" dirty="0"/>
                <a:t>de acesso / </a:t>
              </a:r>
              <a:r>
                <a:rPr lang="pt-BR" dirty="0" smtClean="0"/>
                <a:t>Visibilidade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4" name="Rectangle 2"/>
          <p:cNvSpPr>
            <a:spLocks noChangeArrowheads="1"/>
          </p:cNvSpPr>
          <p:nvPr/>
        </p:nvSpPr>
        <p:spPr bwMode="auto">
          <a:xfrm>
            <a:off x="381363" y="5757305"/>
            <a:ext cx="3191653" cy="3084127"/>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atributo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return</a:t>
            </a:r>
            <a:r>
              <a:rPr lang="pt-BR" sz="1000" dirty="0" smtClean="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void</a:t>
            </a:r>
            <a:r>
              <a:rPr lang="pt-BR" sz="1000" dirty="0" smtClean="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this</a:t>
            </a:r>
            <a:r>
              <a:rPr lang="pt-BR" sz="1000" dirty="0" smtClean="0">
                <a:solidFill>
                  <a:srgbClr val="FFFFFF"/>
                </a:solidFill>
                <a:latin typeface="Consolas" panose="020B0609020204030204" pitchFamily="49" charset="0"/>
                <a:cs typeface="Consolas" panose="020B0609020204030204" pitchFamily="49" charset="0"/>
              </a:rPr>
              <a:t>.nome </a:t>
            </a:r>
            <a:r>
              <a:rPr lang="pt-BR" sz="1000" dirty="0" smtClean="0">
                <a:solidFill>
                  <a:srgbClr val="F5B83D"/>
                </a:solidFill>
                <a:latin typeface="Consolas" panose="020B0609020204030204" pitchFamily="49" charset="0"/>
                <a:cs typeface="Consolas" panose="020B0609020204030204" pitchFamily="49" charset="0"/>
              </a:rPr>
              <a:t>=</a:t>
            </a:r>
            <a:r>
              <a:rPr lang="pt-BR" sz="1000" dirty="0" smtClean="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6" name="Conector em curva 25"/>
          <p:cNvCxnSpPr/>
          <p:nvPr/>
        </p:nvCxnSpPr>
        <p:spPr>
          <a:xfrm>
            <a:off x="620688" y="6177136"/>
            <a:ext cx="3364532" cy="293229"/>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Retângulo 26"/>
          <p:cNvSpPr/>
          <p:nvPr/>
        </p:nvSpPr>
        <p:spPr>
          <a:xfrm>
            <a:off x="3960490" y="6211688"/>
            <a:ext cx="2447691" cy="1200329"/>
          </a:xfrm>
          <a:prstGeom prst="rect">
            <a:avLst/>
          </a:prstGeom>
        </p:spPr>
        <p:txBody>
          <a:bodyPr wrap="square">
            <a:spAutoFit/>
          </a:bodyPr>
          <a:lstStyle/>
          <a:p>
            <a:r>
              <a:rPr lang="pt-BR" sz="2400" dirty="0" smtClean="0"/>
              <a:t>Nível de acesso desta classe é public.</a:t>
            </a:r>
            <a:endParaRPr lang="pt-BR" sz="2400" dirty="0"/>
          </a:p>
        </p:txBody>
      </p:sp>
    </p:spTree>
    <p:extLst>
      <p:ext uri="{BB962C8B-B14F-4D97-AF65-F5344CB8AC3E}">
        <p14:creationId xmlns:p14="http://schemas.microsoft.com/office/powerpoint/2010/main" val="38736556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Outros modificadores </a:t>
            </a:r>
            <a:r>
              <a:rPr lang="pt-BR" sz="1400" dirty="0"/>
              <a:t>de </a:t>
            </a:r>
            <a:r>
              <a:rPr lang="pt-BR" sz="1400" dirty="0" smtClean="0"/>
              <a:t>acesso em Java importantes:</a:t>
            </a:r>
          </a:p>
          <a:p>
            <a:r>
              <a:rPr lang="pt-BR" sz="1400" dirty="0"/>
              <a:t>4</a:t>
            </a:r>
            <a:r>
              <a:rPr lang="pt-BR" sz="1400" dirty="0" smtClean="0"/>
              <a:t> </a:t>
            </a:r>
            <a:r>
              <a:rPr lang="pt-BR" sz="1400" dirty="0"/>
              <a:t>- default (padrão):</a:t>
            </a:r>
          </a:p>
          <a:p>
            <a:r>
              <a:rPr lang="pt-BR" sz="1400" dirty="0"/>
              <a:t>A classe e/ou seus membros são acessíveis somente por classes do mesmo pacote, na sua declaração não é definido nenhum tipo de modificador, sendo este identificado pelo compilador</a:t>
            </a:r>
            <a:r>
              <a:rPr lang="pt-BR" sz="1400" dirty="0" smtClean="0"/>
              <a:t>.</a:t>
            </a:r>
          </a:p>
          <a:p>
            <a:endParaRPr lang="pt-BR" sz="1400" dirty="0"/>
          </a:p>
          <a:p>
            <a:r>
              <a:rPr lang="pt-BR" sz="1400" dirty="0" smtClean="0"/>
              <a:t>2 </a:t>
            </a:r>
            <a:r>
              <a:rPr lang="pt-BR" sz="1400" dirty="0"/>
              <a:t>- final</a:t>
            </a:r>
          </a:p>
          <a:p>
            <a:r>
              <a:rPr lang="pt-BR" sz="1400" dirty="0"/>
              <a:t>Quando é aplicado na classe, não permite estende-la, nos métodos impede que o mesmo seja sobrescrito (overriding) na subclasse, e nos valores de variáveis não pode ser alterado depois que já tenha sido atribuído um valor</a:t>
            </a:r>
            <a:r>
              <a:rPr lang="pt-BR" sz="1400" dirty="0" smtClean="0"/>
              <a:t>.</a:t>
            </a:r>
          </a:p>
          <a:p>
            <a:endParaRPr lang="pt-BR" sz="1400" dirty="0"/>
          </a:p>
          <a:p>
            <a:r>
              <a:rPr lang="pt-BR" sz="1400" dirty="0" smtClean="0"/>
              <a:t>3 </a:t>
            </a:r>
            <a:r>
              <a:rPr lang="pt-BR" sz="1400" dirty="0"/>
              <a:t>- abstract</a:t>
            </a:r>
          </a:p>
          <a:p>
            <a:r>
              <a:rPr lang="pt-BR" sz="1400" dirty="0"/>
              <a:t>Esse modificador não é aplicado nas variáveis, apenas n as classes. Uma classe abstrata não pode ser instanciada, ou seja, não pode ser chamada pelos seus construtores. Se houver alguma declaração de um método como abstract (abstrato), a classe também deve ser marcada como abstract</a:t>
            </a:r>
            <a:r>
              <a:rPr lang="pt-BR" sz="1400" dirty="0" smtClean="0"/>
              <a:t>.</a:t>
            </a:r>
          </a:p>
          <a:p>
            <a:endParaRPr lang="pt-BR" sz="1400" dirty="0"/>
          </a:p>
          <a:p>
            <a:r>
              <a:rPr lang="pt-BR" sz="1400" dirty="0"/>
              <a:t>3 </a:t>
            </a:r>
            <a:r>
              <a:rPr lang="pt-BR" sz="1400" dirty="0" smtClean="0"/>
              <a:t>- static</a:t>
            </a:r>
            <a:endParaRPr lang="pt-BR" sz="1400" dirty="0"/>
          </a:p>
          <a:p>
            <a:r>
              <a:rPr lang="pt-BR" sz="1400" dirty="0"/>
              <a:t>É usado para a criação de uma variável que poderá ser acessada por todas as instâncias de objetos desta classe como uma variável comum, ou seja, a variável criada será a mesma em todas as instâncias e quando seu conteúdo é modificado numa das instâncias, a modificação ocorre em todas as demais. E nas declarações de métodos ajudam no acesso direto à classe, portanto não é necessário instanciar um objeto para acessar o método.</a:t>
            </a:r>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Modificadores </a:t>
              </a:r>
              <a:r>
                <a:rPr lang="pt-BR" dirty="0"/>
                <a:t>de acesso </a:t>
              </a:r>
              <a:r>
                <a:rPr lang="pt-BR" dirty="0" smtClean="0"/>
                <a:t>/ Níveis </a:t>
              </a:r>
              <a:r>
                <a:rPr lang="pt-BR" dirty="0"/>
                <a:t>de acesso / </a:t>
              </a:r>
              <a:r>
                <a:rPr lang="pt-BR" dirty="0" smtClean="0"/>
                <a:t>Visibilidade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4" name="Rectangle 2"/>
          <p:cNvSpPr>
            <a:spLocks noChangeArrowheads="1"/>
          </p:cNvSpPr>
          <p:nvPr/>
        </p:nvSpPr>
        <p:spPr bwMode="auto">
          <a:xfrm>
            <a:off x="1074399" y="7589648"/>
            <a:ext cx="3074682" cy="200690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atributo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6" name="Conector em curva 25"/>
          <p:cNvCxnSpPr/>
          <p:nvPr/>
        </p:nvCxnSpPr>
        <p:spPr>
          <a:xfrm flipV="1">
            <a:off x="1074399" y="7977336"/>
            <a:ext cx="3290705" cy="72008"/>
          </a:xfrm>
          <a:prstGeom prst="curvedConnector3">
            <a:avLst>
              <a:gd name="adj1" fmla="val 54904"/>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Retângulo 26"/>
          <p:cNvSpPr/>
          <p:nvPr/>
        </p:nvSpPr>
        <p:spPr>
          <a:xfrm>
            <a:off x="4205418" y="7540769"/>
            <a:ext cx="2447691" cy="1200329"/>
          </a:xfrm>
          <a:prstGeom prst="rect">
            <a:avLst/>
          </a:prstGeom>
        </p:spPr>
        <p:txBody>
          <a:bodyPr wrap="square">
            <a:spAutoFit/>
          </a:bodyPr>
          <a:lstStyle/>
          <a:p>
            <a:r>
              <a:rPr lang="pt-BR" sz="2400" dirty="0" smtClean="0"/>
              <a:t>Nível de acesso desta classe </a:t>
            </a:r>
            <a:r>
              <a:rPr lang="pt-BR" sz="2400" dirty="0"/>
              <a:t>é default (padrão</a:t>
            </a:r>
            <a:r>
              <a:rPr lang="pt-BR" sz="2400" dirty="0" smtClean="0"/>
              <a:t>)</a:t>
            </a:r>
            <a:endParaRPr lang="pt-BR" sz="2400" dirty="0"/>
          </a:p>
        </p:txBody>
      </p:sp>
    </p:spTree>
    <p:extLst>
      <p:ext uri="{BB962C8B-B14F-4D97-AF65-F5344CB8AC3E}">
        <p14:creationId xmlns:p14="http://schemas.microsoft.com/office/powerpoint/2010/main" val="3147688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71612" y="0"/>
            <a:ext cx="3857652" cy="1000561"/>
          </a:xfrm>
        </p:spPr>
        <p:txBody>
          <a:bodyPr>
            <a:noAutofit/>
          </a:bodyPr>
          <a:lstStyle/>
          <a:p>
            <a:r>
              <a:rPr lang="pt-BR" sz="5700" dirty="0" smtClean="0"/>
              <a:t>Livro/Vídeo</a:t>
            </a:r>
            <a:endParaRPr lang="pt-BR" sz="57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072230"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lvl="0">
              <a:spcBef>
                <a:spcPct val="0"/>
              </a:spcBef>
              <a:defRPr/>
            </a:pPr>
            <a:endParaRPr lang="pt-BR" sz="2400" b="1" dirty="0"/>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p:txBody>
      </p:sp>
      <p:sp>
        <p:nvSpPr>
          <p:cNvPr id="8" name="Título 1"/>
          <p:cNvSpPr txBox="1">
            <a:spLocks/>
          </p:cNvSpPr>
          <p:nvPr/>
        </p:nvSpPr>
        <p:spPr>
          <a:xfrm>
            <a:off x="1378835" y="1928214"/>
            <a:ext cx="5121999" cy="515624"/>
          </a:xfrm>
          <a:prstGeom prst="rect">
            <a:avLst/>
          </a:prstGeom>
        </p:spPr>
        <p:txBody>
          <a:bodyPr vert="horz" lIns="91440" tIns="45720" rIns="91440" bIns="45720" rtlCol="0" anchor="ctr" anchorCtr="0">
            <a:noAutofit/>
          </a:bodyPr>
          <a:lstStyle/>
          <a:p>
            <a:pPr lvl="0" algn="just">
              <a:spcBef>
                <a:spcPct val="0"/>
              </a:spcBef>
              <a:defRPr/>
            </a:pPr>
            <a:endParaRPr lang="pt-BR" sz="1400" dirty="0" smtClean="0">
              <a:latin typeface="+mj-lt"/>
              <a:ea typeface="+mj-ea"/>
              <a:cs typeface="+mj-cs"/>
              <a:hlinkClick r:id="rId3"/>
            </a:endParaRPr>
          </a:p>
          <a:p>
            <a:pPr lvl="0" algn="just">
              <a:spcBef>
                <a:spcPct val="0"/>
              </a:spcBef>
              <a:defRPr/>
            </a:pPr>
            <a:endParaRPr lang="pt-BR" sz="1400" dirty="0">
              <a:latin typeface="+mj-lt"/>
              <a:ea typeface="+mj-ea"/>
              <a:cs typeface="+mj-cs"/>
              <a:hlinkClick r:id="rId3"/>
            </a:endParaRPr>
          </a:p>
          <a:p>
            <a:pPr lvl="0" algn="just">
              <a:spcBef>
                <a:spcPct val="0"/>
              </a:spcBef>
              <a:defRPr/>
            </a:pPr>
            <a:r>
              <a:rPr lang="pt-BR" sz="1400" dirty="0" smtClean="0">
                <a:latin typeface="+mj-lt"/>
                <a:ea typeface="+mj-ea"/>
                <a:cs typeface="+mj-cs"/>
                <a:hlinkClick r:id="rId3"/>
              </a:rPr>
              <a:t>www.youtube.com/c/JMarySystems/playlists?view_as=subscriber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9" name="Título 1"/>
          <p:cNvSpPr txBox="1">
            <a:spLocks/>
          </p:cNvSpPr>
          <p:nvPr/>
        </p:nvSpPr>
        <p:spPr>
          <a:xfrm>
            <a:off x="1311685" y="3211577"/>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4"/>
              </a:rPr>
              <a:t>http://www.jmarysystems.com.br/Leitura_e_Aprendizagem/Leitura_e_Aprendizagem.html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0" name="Título 1"/>
          <p:cNvSpPr txBox="1">
            <a:spLocks/>
          </p:cNvSpPr>
          <p:nvPr/>
        </p:nvSpPr>
        <p:spPr>
          <a:xfrm>
            <a:off x="1465083" y="6663352"/>
            <a:ext cx="4757028" cy="665462"/>
          </a:xfrm>
          <a:prstGeom prst="rect">
            <a:avLst/>
          </a:prstGeom>
        </p:spPr>
        <p:txBody>
          <a:bodyPr vert="horz" lIns="91440" tIns="45720" rIns="91440" bIns="45720" rtlCol="0" anchor="ctr" anchorCtr="0">
            <a:noAutofit/>
          </a:bodyPr>
          <a:lstStyle/>
          <a:p>
            <a:pPr lvl="0" algn="just">
              <a:spcBef>
                <a:spcPct val="0"/>
              </a:spcBef>
              <a:defRPr/>
            </a:pPr>
            <a:r>
              <a:rPr lang="pt-BR" sz="1600" dirty="0">
                <a:latin typeface="+mj-lt"/>
                <a:ea typeface="+mj-ea"/>
                <a:cs typeface="+mj-cs"/>
                <a:hlinkClick r:id="rId5"/>
              </a:rPr>
              <a:t>https://</a:t>
            </a:r>
            <a:r>
              <a:rPr lang="pt-BR" sz="1600" dirty="0" smtClean="0">
                <a:latin typeface="+mj-lt"/>
                <a:ea typeface="+mj-ea"/>
                <a:cs typeface="+mj-cs"/>
                <a:hlinkClick r:id="rId5"/>
              </a:rPr>
              <a:t>github.com/jmarysystems?tab=repositories</a:t>
            </a:r>
            <a:endParaRPr lang="pt-BR" sz="16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1" name="Retângulo de cantos arredondados 10"/>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Resultado de imagem para java"/>
          <p:cNvPicPr>
            <a:picLocks noChangeAspect="1" noChangeArrowheads="1"/>
          </p:cNvPicPr>
          <p:nvPr/>
        </p:nvPicPr>
        <p:blipFill>
          <a:blip r:embed="rId6"/>
          <a:srcRect/>
          <a:stretch>
            <a:fillRect/>
          </a:stretch>
        </p:blipFill>
        <p:spPr bwMode="auto">
          <a:xfrm>
            <a:off x="6100217" y="177494"/>
            <a:ext cx="660016" cy="918283"/>
          </a:xfrm>
          <a:prstGeom prst="rect">
            <a:avLst/>
          </a:prstGeom>
          <a:noFill/>
        </p:spPr>
      </p:pic>
      <p:pic>
        <p:nvPicPr>
          <p:cNvPr id="4098" name="Picture 2" descr="GitHub lança aplicativo oficial para Android e permite acesso antecipado -  TudoCelular.com"/>
          <p:cNvPicPr>
            <a:picLocks noChangeAspect="1" noChangeArrowheads="1"/>
          </p:cNvPicPr>
          <p:nvPr/>
        </p:nvPicPr>
        <p:blipFill rotWithShape="1">
          <a:blip r:embed="rId7">
            <a:extLst>
              <a:ext uri="{28A0092B-C50C-407E-A947-70E740481C1C}">
                <a14:useLocalDpi xmlns:a14="http://schemas.microsoft.com/office/drawing/2010/main" val="0"/>
              </a:ext>
            </a:extLst>
          </a:blip>
          <a:srcRect l="28991" t="5073" r="28638" b="3599"/>
          <a:stretch/>
        </p:blipFill>
        <p:spPr bwMode="auto">
          <a:xfrm>
            <a:off x="555421" y="6587172"/>
            <a:ext cx="782845" cy="74164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rotWithShape="1">
          <a:blip r:embed="rId8"/>
          <a:srcRect l="13420" t="8001" r="13420" b="12667"/>
          <a:stretch/>
        </p:blipFill>
        <p:spPr>
          <a:xfrm>
            <a:off x="557335" y="1928214"/>
            <a:ext cx="796990" cy="515623"/>
          </a:xfrm>
          <a:prstGeom prst="rect">
            <a:avLst/>
          </a:prstGeom>
        </p:spPr>
      </p:pic>
      <p:pic>
        <p:nvPicPr>
          <p:cNvPr id="410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290" y="302754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17" name="Cruz 1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0" name="Retângulo 1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338266" y="44357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0"/>
              </a:rPr>
              <a:t>http://www.jmarysystems.com.br/Perguntas_e_Respostas/Perguntas_e_Respostas.html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2871" y="42185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28604" y="1496616"/>
            <a:ext cx="3801682" cy="461665"/>
          </a:xfrm>
          <a:prstGeom prst="rect">
            <a:avLst/>
          </a:prstGeom>
        </p:spPr>
        <p:txBody>
          <a:bodyPr wrap="none">
            <a:spAutoFit/>
          </a:bodyPr>
          <a:lstStyle/>
          <a:p>
            <a:pPr lvl="0">
              <a:spcBef>
                <a:spcPct val="0"/>
              </a:spcBef>
              <a:defRPr/>
            </a:pPr>
            <a:r>
              <a:rPr lang="pt-BR" sz="2400" b="1" dirty="0">
                <a:latin typeface="+mj-lt"/>
              </a:rPr>
              <a:t>Links das vídeo aulas online:</a:t>
            </a:r>
          </a:p>
        </p:txBody>
      </p:sp>
      <p:sp>
        <p:nvSpPr>
          <p:cNvPr id="24" name="Retângulo 23"/>
          <p:cNvSpPr/>
          <p:nvPr/>
        </p:nvSpPr>
        <p:spPr>
          <a:xfrm>
            <a:off x="433995" y="2615222"/>
            <a:ext cx="4560094" cy="461665"/>
          </a:xfrm>
          <a:prstGeom prst="rect">
            <a:avLst/>
          </a:prstGeom>
        </p:spPr>
        <p:txBody>
          <a:bodyPr wrap="none">
            <a:spAutoFit/>
          </a:bodyPr>
          <a:lstStyle/>
          <a:p>
            <a:pPr lvl="0">
              <a:spcBef>
                <a:spcPct val="0"/>
              </a:spcBef>
              <a:defRPr/>
            </a:pPr>
            <a:r>
              <a:rPr lang="pt-BR" sz="2400" b="1" dirty="0"/>
              <a:t>Dos conteúdos deste livro na web:</a:t>
            </a:r>
          </a:p>
        </p:txBody>
      </p:sp>
      <p:sp>
        <p:nvSpPr>
          <p:cNvPr id="25" name="Retângulo 24"/>
          <p:cNvSpPr/>
          <p:nvPr/>
        </p:nvSpPr>
        <p:spPr>
          <a:xfrm>
            <a:off x="428604" y="3842117"/>
            <a:ext cx="6002734" cy="461665"/>
          </a:xfrm>
          <a:prstGeom prst="rect">
            <a:avLst/>
          </a:prstGeom>
        </p:spPr>
        <p:txBody>
          <a:bodyPr wrap="none">
            <a:spAutoFit/>
          </a:bodyPr>
          <a:lstStyle/>
          <a:p>
            <a:pPr lvl="0">
              <a:spcBef>
                <a:spcPct val="0"/>
              </a:spcBef>
              <a:defRPr/>
            </a:pPr>
            <a:r>
              <a:rPr lang="pt-BR" sz="2400" b="1" dirty="0"/>
              <a:t>Das perguntas e respostas deste livro na web:</a:t>
            </a:r>
          </a:p>
        </p:txBody>
      </p:sp>
      <p:sp>
        <p:nvSpPr>
          <p:cNvPr id="26" name="Retângulo 25"/>
          <p:cNvSpPr/>
          <p:nvPr/>
        </p:nvSpPr>
        <p:spPr>
          <a:xfrm>
            <a:off x="427491" y="5041515"/>
            <a:ext cx="6003847" cy="1569660"/>
          </a:xfrm>
          <a:prstGeom prst="rect">
            <a:avLst/>
          </a:prstGeom>
        </p:spPr>
        <p:txBody>
          <a:bodyPr wrap="square">
            <a:spAutoFit/>
          </a:bodyPr>
          <a:lstStyle/>
          <a:p>
            <a:pPr>
              <a:spcBef>
                <a:spcPct val="0"/>
              </a:spcBef>
              <a:defRPr/>
            </a:pPr>
            <a:r>
              <a:rPr lang="pt-BR" sz="2400" b="1" dirty="0"/>
              <a:t>Do programa em Java e outros projetos que  além do conteúdo do livro, tem uma bateria de exercícios que complementam a totalidade da aprendizagem</a:t>
            </a:r>
            <a:r>
              <a:rPr lang="pt-BR" sz="2400" b="1" dirty="0" smtClean="0"/>
              <a:t>:</a:t>
            </a:r>
            <a:endParaRPr lang="pt-BR" sz="2400" b="1" dirty="0"/>
          </a:p>
        </p:txBody>
      </p:sp>
      <p:sp>
        <p:nvSpPr>
          <p:cNvPr id="27" name="Título 1"/>
          <p:cNvSpPr txBox="1">
            <a:spLocks/>
          </p:cNvSpPr>
          <p:nvPr/>
        </p:nvSpPr>
        <p:spPr>
          <a:xfrm>
            <a:off x="1347489" y="80361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1"/>
              </a:rPr>
              <a:t>http://www.jmarysystems.com.br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8"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2094" y="78189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29" name="Retângulo 28"/>
          <p:cNvSpPr/>
          <p:nvPr/>
        </p:nvSpPr>
        <p:spPr>
          <a:xfrm>
            <a:off x="437827" y="7442517"/>
            <a:ext cx="2536464" cy="461665"/>
          </a:xfrm>
          <a:prstGeom prst="rect">
            <a:avLst/>
          </a:prstGeom>
        </p:spPr>
        <p:txBody>
          <a:bodyPr wrap="none">
            <a:spAutoFit/>
          </a:bodyPr>
          <a:lstStyle/>
          <a:p>
            <a:pPr lvl="0">
              <a:spcBef>
                <a:spcPct val="0"/>
              </a:spcBef>
              <a:defRPr/>
            </a:pPr>
            <a:r>
              <a:rPr lang="pt-BR" sz="2400" b="1" dirty="0" smtClean="0"/>
              <a:t>Visite-nos na web:</a:t>
            </a:r>
            <a:endParaRPr lang="pt-BR" sz="2400" b="1" dirty="0"/>
          </a:p>
        </p:txBody>
      </p:sp>
      <p:sp>
        <p:nvSpPr>
          <p:cNvPr id="3" name="Retângulo 2"/>
          <p:cNvSpPr/>
          <p:nvPr/>
        </p:nvSpPr>
        <p:spPr>
          <a:xfrm>
            <a:off x="263078" y="1022495"/>
            <a:ext cx="3967208" cy="461665"/>
          </a:xfrm>
          <a:prstGeom prst="rect">
            <a:avLst/>
          </a:prstGeom>
        </p:spPr>
        <p:txBody>
          <a:bodyPr wrap="square">
            <a:spAutoFit/>
          </a:bodyPr>
          <a:lstStyle/>
          <a:p>
            <a:pPr lvl="0">
              <a:spcBef>
                <a:spcPct val="0"/>
              </a:spcBef>
              <a:defRPr/>
            </a:pPr>
            <a:r>
              <a:rPr lang="pt-BR" sz="2400" dirty="0"/>
              <a:t>Informações complementares</a:t>
            </a:r>
          </a:p>
        </p:txBody>
      </p:sp>
      <p:sp>
        <p:nvSpPr>
          <p:cNvPr id="30" name="Retângulo 29"/>
          <p:cNvSpPr/>
          <p:nvPr/>
        </p:nvSpPr>
        <p:spPr>
          <a:xfrm>
            <a:off x="1378835" y="8735524"/>
            <a:ext cx="2007409" cy="307777"/>
          </a:xfrm>
          <a:prstGeom prst="rect">
            <a:avLst/>
          </a:prstGeom>
        </p:spPr>
        <p:txBody>
          <a:bodyPr wrap="none">
            <a:spAutoFit/>
          </a:bodyPr>
          <a:lstStyle/>
          <a:p>
            <a:pPr lvl="0">
              <a:spcBef>
                <a:spcPct val="0"/>
              </a:spcBef>
              <a:defRPr/>
            </a:pPr>
            <a:r>
              <a:rPr lang="pt-BR" sz="1400" dirty="0" smtClean="0">
                <a:latin typeface="+mj-lt"/>
                <a:hlinkClick r:id="rId12"/>
              </a:rPr>
              <a:t>jmarysystems@mail.com</a:t>
            </a:r>
            <a:endParaRPr lang="pt-BR" dirty="0">
              <a:latin typeface="+mj-lt"/>
            </a:endParaRPr>
          </a:p>
        </p:txBody>
      </p:sp>
      <p:pic>
        <p:nvPicPr>
          <p:cNvPr id="14" name="Imagem 13"/>
          <p:cNvPicPr>
            <a:picLocks noChangeAspect="1"/>
          </p:cNvPicPr>
          <p:nvPr/>
        </p:nvPicPr>
        <p:blipFill rotWithShape="1">
          <a:blip r:embed="rId13"/>
          <a:srcRect l="9587" t="9653" r="16493" b="13068"/>
          <a:stretch/>
        </p:blipFill>
        <p:spPr>
          <a:xfrm>
            <a:off x="548680" y="8614509"/>
            <a:ext cx="756605" cy="790996"/>
          </a:xfrm>
          <a:prstGeom prst="rect">
            <a:avLst/>
          </a:prstGeom>
        </p:spPr>
      </p:pic>
    </p:spTree>
    <p:extLst>
      <p:ext uri="{BB962C8B-B14F-4D97-AF65-F5344CB8AC3E}">
        <p14:creationId xmlns:p14="http://schemas.microsoft.com/office/powerpoint/2010/main" val="1737947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public.</a:t>
            </a:r>
          </a:p>
          <a:p>
            <a:endParaRPr lang="pt-BR" sz="1400" dirty="0"/>
          </a:p>
          <a:p>
            <a:r>
              <a:rPr lang="pt-BR" sz="1400" dirty="0"/>
              <a:t>O modificador de acesso public é o menos restritivo de todos. Ele permite que qualquer outra parte da sua aplicação tenha acesso ao componente marcado como public.</a:t>
            </a:r>
          </a:p>
          <a:p>
            <a:endParaRPr lang="pt-BR" sz="1400" dirty="0"/>
          </a:p>
          <a:p>
            <a:r>
              <a:rPr lang="pt-BR" b="1" dirty="0"/>
              <a:t>Dentro do mesmo pacote</a:t>
            </a:r>
          </a:p>
          <a:p>
            <a:r>
              <a:rPr lang="pt-BR" sz="1400" dirty="0"/>
              <a:t>Veja a definição das classes Carro e Motor:</a:t>
            </a:r>
            <a:endParaRPr lang="pt-BR" sz="1400" dirty="0" smtClean="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public</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6" name="Imagem 5"/>
          <p:cNvPicPr>
            <a:picLocks noChangeAspect="1"/>
          </p:cNvPicPr>
          <p:nvPr/>
        </p:nvPicPr>
        <p:blipFill>
          <a:blip r:embed="rId7"/>
          <a:stretch>
            <a:fillRect/>
          </a:stretch>
        </p:blipFill>
        <p:spPr>
          <a:xfrm>
            <a:off x="502649" y="3872880"/>
            <a:ext cx="5661792" cy="29890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Imagem 6"/>
          <p:cNvPicPr>
            <a:picLocks noChangeAspect="1"/>
          </p:cNvPicPr>
          <p:nvPr/>
        </p:nvPicPr>
        <p:blipFill>
          <a:blip r:embed="rId8"/>
          <a:stretch>
            <a:fillRect/>
          </a:stretch>
        </p:blipFill>
        <p:spPr>
          <a:xfrm>
            <a:off x="502648" y="7545288"/>
            <a:ext cx="5486400" cy="10763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9744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a:t>Modificador de acesso public</a:t>
            </a:r>
            <a:r>
              <a:rPr lang="pt-BR" sz="2000" b="1" dirty="0" smtClean="0"/>
              <a:t>.</a:t>
            </a:r>
          </a:p>
          <a:p>
            <a:endParaRPr lang="pt-BR" b="1" dirty="0" smtClean="0"/>
          </a:p>
          <a:p>
            <a:r>
              <a:rPr lang="pt-BR" b="1" dirty="0" smtClean="0"/>
              <a:t>Dentro </a:t>
            </a:r>
            <a:r>
              <a:rPr lang="pt-BR" b="1" dirty="0"/>
              <a:t>do mesmo pacote</a:t>
            </a:r>
          </a:p>
          <a:p>
            <a:endParaRPr lang="pt-BR" sz="1400" dirty="0"/>
          </a:p>
          <a:p>
            <a:r>
              <a:rPr lang="pt-BR" sz="1400" dirty="0" smtClean="0"/>
              <a:t>A </a:t>
            </a:r>
            <a:r>
              <a:rPr lang="pt-BR" sz="1400" dirty="0"/>
              <a:t>classe Carro faz uso da classe Motor. Na classe Carro temos acesso à propriedade potencia e ao método darPartida() da classe Motor</a:t>
            </a:r>
            <a:r>
              <a:rPr lang="pt-BR" sz="1400" dirty="0" smtClean="0"/>
              <a:t>.</a:t>
            </a:r>
          </a:p>
          <a:p>
            <a:endParaRPr lang="pt-BR" sz="1400" dirty="0"/>
          </a:p>
          <a:p>
            <a:r>
              <a:rPr lang="pt-BR" sz="1400" dirty="0"/>
              <a:t>A classe Carro tem acesso a todos os membros marcados como public da classe Motor mesmo que as duas classes estejam em pacotes distintos</a:t>
            </a:r>
            <a:r>
              <a:rPr lang="pt-BR" sz="1400" dirty="0" smtClean="0"/>
              <a:t>.</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public</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388347" y="4456906"/>
            <a:ext cx="5857875" cy="2800350"/>
          </a:xfrm>
          <a:prstGeom prst="rect">
            <a:avLst/>
          </a:prstGeom>
        </p:spPr>
      </p:pic>
    </p:spTree>
    <p:extLst>
      <p:ext uri="{BB962C8B-B14F-4D97-AF65-F5344CB8AC3E}">
        <p14:creationId xmlns:p14="http://schemas.microsoft.com/office/powerpoint/2010/main" val="42434404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a:t>Modificador de acesso public</a:t>
            </a:r>
            <a:r>
              <a:rPr lang="pt-BR" sz="2000" b="1" dirty="0" smtClean="0"/>
              <a:t>.</a:t>
            </a:r>
          </a:p>
          <a:p>
            <a:endParaRPr lang="pt-BR" b="1" dirty="0" smtClean="0"/>
          </a:p>
          <a:p>
            <a:r>
              <a:rPr lang="pt-BR" b="1" dirty="0" smtClean="0"/>
              <a:t>Dentro </a:t>
            </a:r>
            <a:r>
              <a:rPr lang="pt-BR" b="1" dirty="0"/>
              <a:t>de pacotes </a:t>
            </a:r>
            <a:r>
              <a:rPr lang="pt-BR" b="1" dirty="0" smtClean="0"/>
              <a:t>diferentes</a:t>
            </a:r>
          </a:p>
          <a:p>
            <a:endParaRPr lang="pt-BR" sz="1400" dirty="0"/>
          </a:p>
          <a:p>
            <a:r>
              <a:rPr lang="pt-BR" sz="1400" dirty="0"/>
              <a:t>Vamos colocar a classe Motor no pacote garagemdovizinho e fazer a importação na classe </a:t>
            </a:r>
            <a:r>
              <a:rPr lang="pt-BR" sz="1400" dirty="0" smtClean="0"/>
              <a:t>Carro.</a:t>
            </a:r>
          </a:p>
          <a:p>
            <a:endParaRPr lang="pt-BR" sz="1400" dirty="0"/>
          </a:p>
          <a:p>
            <a:r>
              <a:rPr lang="pt-BR" sz="1400" dirty="0"/>
              <a:t>Mesmo com a classe Motor dentro do um pacote diferente, a classe Carro continua conseguindo acessar o método darPartida() e a propriedade potencia da classe Motor</a:t>
            </a:r>
            <a:r>
              <a:rPr lang="pt-BR" sz="1400" dirty="0" smtClean="0"/>
              <a:t>.</a:t>
            </a:r>
          </a:p>
          <a:p>
            <a:endParaRPr lang="pt-BR" sz="1400" dirty="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public</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388347" y="4697313"/>
            <a:ext cx="5857875" cy="2847975"/>
          </a:xfrm>
          <a:prstGeom prst="rect">
            <a:avLst/>
          </a:prstGeom>
        </p:spPr>
      </p:pic>
    </p:spTree>
    <p:extLst>
      <p:ext uri="{BB962C8B-B14F-4D97-AF65-F5344CB8AC3E}">
        <p14:creationId xmlns:p14="http://schemas.microsoft.com/office/powerpoint/2010/main" val="148021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a:t>Modificador de acesso public.</a:t>
            </a:r>
          </a:p>
          <a:p>
            <a:endParaRPr lang="pt-BR" sz="2000" b="1" dirty="0" smtClean="0"/>
          </a:p>
          <a:p>
            <a:r>
              <a:rPr lang="pt-BR" sz="2000" b="1" dirty="0" smtClean="0"/>
              <a:t>Classes derivadas</a:t>
            </a:r>
          </a:p>
          <a:p>
            <a:endParaRPr lang="pt-BR" b="1" dirty="0"/>
          </a:p>
          <a:p>
            <a:r>
              <a:rPr lang="pt-BR" sz="1400" dirty="0"/>
              <a:t>Membros marcados com o modificador de acesso public também são acessíveis por classes derivadas. </a:t>
            </a:r>
            <a:endParaRPr lang="pt-BR" sz="1400" dirty="0" smtClean="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public</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1141288" y="3584848"/>
            <a:ext cx="4274679" cy="2043984"/>
          </a:xfrm>
          <a:prstGeom prst="rect">
            <a:avLst/>
          </a:prstGeom>
        </p:spPr>
      </p:pic>
      <p:pic>
        <p:nvPicPr>
          <p:cNvPr id="4" name="Imagem 3"/>
          <p:cNvPicPr>
            <a:picLocks noChangeAspect="1"/>
          </p:cNvPicPr>
          <p:nvPr/>
        </p:nvPicPr>
        <p:blipFill>
          <a:blip r:embed="rId8"/>
          <a:stretch>
            <a:fillRect/>
          </a:stretch>
        </p:blipFill>
        <p:spPr>
          <a:xfrm>
            <a:off x="1120192" y="6033120"/>
            <a:ext cx="4295775" cy="2304256"/>
          </a:xfrm>
          <a:prstGeom prst="rect">
            <a:avLst/>
          </a:prstGeom>
        </p:spPr>
      </p:pic>
    </p:spTree>
    <p:extLst>
      <p:ext uri="{BB962C8B-B14F-4D97-AF65-F5344CB8AC3E}">
        <p14:creationId xmlns:p14="http://schemas.microsoft.com/office/powerpoint/2010/main" val="526482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a:t>Modificador de acesso public.</a:t>
            </a:r>
          </a:p>
          <a:p>
            <a:endParaRPr lang="pt-BR" sz="2000" b="1" dirty="0" smtClean="0"/>
          </a:p>
          <a:p>
            <a:r>
              <a:rPr lang="pt-BR" sz="2000" b="1" dirty="0" smtClean="0"/>
              <a:t>Classes derivadas</a:t>
            </a:r>
          </a:p>
          <a:p>
            <a:endParaRPr lang="pt-BR" b="1" dirty="0"/>
          </a:p>
          <a:p>
            <a:r>
              <a:rPr lang="pt-BR" sz="1400" dirty="0" smtClean="0"/>
              <a:t>Veja </a:t>
            </a:r>
            <a:r>
              <a:rPr lang="pt-BR" sz="1400" dirty="0"/>
              <a:t>a declaração da classe Fusca que está no pacote garagem e a declaração da classe BrasiliaAmarela que está no pacote garagemdovizinho. </a:t>
            </a:r>
            <a:endParaRPr lang="pt-BR" sz="1400" dirty="0" smtClean="0"/>
          </a:p>
          <a:p>
            <a:endParaRPr lang="pt-BR" sz="1400" dirty="0"/>
          </a:p>
          <a:p>
            <a:r>
              <a:rPr lang="pt-BR" sz="1400" dirty="0" smtClean="0"/>
              <a:t>Ambas </a:t>
            </a:r>
            <a:r>
              <a:rPr lang="pt-BR" sz="1400" dirty="0"/>
              <a:t>as classes são derivadas da classe </a:t>
            </a:r>
            <a:r>
              <a:rPr lang="pt-BR" sz="1400" dirty="0" smtClean="0"/>
              <a:t>Carro.</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public</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383328" y="3656856"/>
            <a:ext cx="5848350" cy="5328592"/>
          </a:xfrm>
          <a:prstGeom prst="rect">
            <a:avLst/>
          </a:prstGeom>
        </p:spPr>
      </p:pic>
    </p:spTree>
    <p:extLst>
      <p:ext uri="{BB962C8B-B14F-4D97-AF65-F5344CB8AC3E}">
        <p14:creationId xmlns:p14="http://schemas.microsoft.com/office/powerpoint/2010/main" val="14246428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a:t>Modificador de acesso public.</a:t>
            </a:r>
          </a:p>
          <a:p>
            <a:endParaRPr lang="pt-BR" sz="1400" dirty="0" smtClean="0"/>
          </a:p>
          <a:p>
            <a:r>
              <a:rPr lang="pt-BR" sz="1400" dirty="0" smtClean="0"/>
              <a:t>De </a:t>
            </a:r>
            <a:r>
              <a:rPr lang="pt-BR" sz="1400" dirty="0"/>
              <a:t>todos os modificadores de acesso, o public é o menos restritivo.</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public</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707737" y="2936776"/>
            <a:ext cx="5167580" cy="3586013"/>
          </a:xfrm>
          <a:prstGeom prst="rect">
            <a:avLst/>
          </a:prstGeom>
        </p:spPr>
      </p:pic>
    </p:spTree>
    <p:extLst>
      <p:ext uri="{BB962C8B-B14F-4D97-AF65-F5344CB8AC3E}">
        <p14:creationId xmlns:p14="http://schemas.microsoft.com/office/powerpoint/2010/main" val="17704586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protected.</a:t>
            </a:r>
            <a:endParaRPr lang="pt-BR" sz="2000" b="1" dirty="0"/>
          </a:p>
          <a:p>
            <a:r>
              <a:rPr lang="pt-BR" sz="1400" dirty="0"/>
              <a:t>Os membros das classes marcados com o modificador de acesso protected serão acessíveis por classes e interfaces dentro do mesmo pacote e por classes derivadas mesmo que estejam em pacotes diferentes.</a:t>
            </a:r>
          </a:p>
          <a:p>
            <a:endParaRPr lang="pt-BR" sz="1400" dirty="0"/>
          </a:p>
          <a:p>
            <a:r>
              <a:rPr lang="pt-BR" b="1" dirty="0"/>
              <a:t>Dentro do mesmo pacote</a:t>
            </a:r>
          </a:p>
          <a:p>
            <a:r>
              <a:rPr lang="pt-BR" sz="1400" dirty="0"/>
              <a:t>Veja a declaração das classes Carro e Motor dentro do pacote </a:t>
            </a:r>
            <a:r>
              <a:rPr lang="pt-BR" sz="1400" dirty="0" smtClean="0"/>
              <a:t>garagem.</a:t>
            </a:r>
          </a:p>
          <a:p>
            <a:r>
              <a:rPr lang="pt-BR" sz="1400" dirty="0"/>
              <a:t>O método darPartida() da classe Motor é acessível pela classe Carro.</a:t>
            </a:r>
            <a:endParaRPr lang="pt-BR" sz="1400" dirty="0" smtClean="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protected</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1692261" y="3944468"/>
            <a:ext cx="3333750" cy="1095375"/>
          </a:xfrm>
          <a:prstGeom prst="rect">
            <a:avLst/>
          </a:prstGeom>
        </p:spPr>
      </p:pic>
      <p:pic>
        <p:nvPicPr>
          <p:cNvPr id="4" name="Imagem 3"/>
          <p:cNvPicPr>
            <a:picLocks noChangeAspect="1"/>
          </p:cNvPicPr>
          <p:nvPr/>
        </p:nvPicPr>
        <p:blipFill>
          <a:blip r:embed="rId8"/>
          <a:stretch>
            <a:fillRect/>
          </a:stretch>
        </p:blipFill>
        <p:spPr>
          <a:xfrm>
            <a:off x="382665" y="5094247"/>
            <a:ext cx="5952943" cy="650727"/>
          </a:xfrm>
          <a:prstGeom prst="rect">
            <a:avLst/>
          </a:prstGeom>
        </p:spPr>
      </p:pic>
      <p:pic>
        <p:nvPicPr>
          <p:cNvPr id="8" name="Imagem 7"/>
          <p:cNvPicPr>
            <a:picLocks noChangeAspect="1"/>
          </p:cNvPicPr>
          <p:nvPr/>
        </p:nvPicPr>
        <p:blipFill>
          <a:blip r:embed="rId9"/>
          <a:stretch>
            <a:fillRect/>
          </a:stretch>
        </p:blipFill>
        <p:spPr>
          <a:xfrm>
            <a:off x="866777" y="5811474"/>
            <a:ext cx="5124450" cy="2647950"/>
          </a:xfrm>
          <a:prstGeom prst="rect">
            <a:avLst/>
          </a:prstGeom>
        </p:spPr>
      </p:pic>
      <p:pic>
        <p:nvPicPr>
          <p:cNvPr id="9" name="Imagem 8"/>
          <p:cNvPicPr>
            <a:picLocks noChangeAspect="1"/>
          </p:cNvPicPr>
          <p:nvPr/>
        </p:nvPicPr>
        <p:blipFill>
          <a:blip r:embed="rId10"/>
          <a:stretch>
            <a:fillRect/>
          </a:stretch>
        </p:blipFill>
        <p:spPr>
          <a:xfrm>
            <a:off x="453812" y="8525924"/>
            <a:ext cx="5755006" cy="583219"/>
          </a:xfrm>
          <a:prstGeom prst="rect">
            <a:avLst/>
          </a:prstGeom>
        </p:spPr>
      </p:pic>
    </p:spTree>
    <p:extLst>
      <p:ext uri="{BB962C8B-B14F-4D97-AF65-F5344CB8AC3E}">
        <p14:creationId xmlns:p14="http://schemas.microsoft.com/office/powerpoint/2010/main" val="1806401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protected.</a:t>
            </a:r>
            <a:endParaRPr lang="pt-BR" sz="2000" b="1" dirty="0"/>
          </a:p>
          <a:p>
            <a:endParaRPr lang="pt-BR" b="1" dirty="0" smtClean="0"/>
          </a:p>
          <a:p>
            <a:r>
              <a:rPr lang="pt-BR" b="1" dirty="0" smtClean="0"/>
              <a:t>Dentro </a:t>
            </a:r>
            <a:r>
              <a:rPr lang="pt-BR" b="1" dirty="0"/>
              <a:t>do mesmo </a:t>
            </a:r>
            <a:r>
              <a:rPr lang="pt-BR" b="1" dirty="0" smtClean="0"/>
              <a:t>pacote</a:t>
            </a:r>
          </a:p>
          <a:p>
            <a:endParaRPr lang="pt-BR" b="1" dirty="0"/>
          </a:p>
          <a:p>
            <a:r>
              <a:rPr lang="pt-BR" sz="1400" dirty="0"/>
              <a:t>O método darPartida() da classe Motor é acessível pela classe Carro.</a:t>
            </a:r>
          </a:p>
          <a:p>
            <a:endParaRPr lang="pt-BR" b="1" dirty="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protected</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383585" y="3512840"/>
            <a:ext cx="5867400" cy="2781300"/>
          </a:xfrm>
          <a:prstGeom prst="rect">
            <a:avLst/>
          </a:prstGeom>
        </p:spPr>
      </p:pic>
    </p:spTree>
    <p:extLst>
      <p:ext uri="{BB962C8B-B14F-4D97-AF65-F5344CB8AC3E}">
        <p14:creationId xmlns:p14="http://schemas.microsoft.com/office/powerpoint/2010/main" val="2675362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protected.</a:t>
            </a:r>
          </a:p>
          <a:p>
            <a:endParaRPr lang="pt-BR" b="1" dirty="0" smtClean="0"/>
          </a:p>
          <a:p>
            <a:r>
              <a:rPr lang="pt-BR" b="1" dirty="0" smtClean="0"/>
              <a:t>Dentro </a:t>
            </a:r>
            <a:r>
              <a:rPr lang="pt-BR" b="1" dirty="0"/>
              <a:t>de pacotes diferentes</a:t>
            </a:r>
          </a:p>
          <a:p>
            <a:r>
              <a:rPr lang="pt-BR" sz="1400" dirty="0"/>
              <a:t>Vamos mover a classe Motor para o pacote garagemdovizinho e observar as mudanças. Veja a declaração das classes Carro e </a:t>
            </a:r>
            <a:r>
              <a:rPr lang="pt-BR" sz="1400" dirty="0" smtClean="0"/>
              <a:t>Motor:</a:t>
            </a:r>
          </a:p>
          <a:p>
            <a:endParaRPr lang="pt-BR" sz="1400" dirty="0"/>
          </a:p>
          <a:p>
            <a:endParaRPr lang="pt-BR" sz="1400" dirty="0" smtClean="0"/>
          </a:p>
          <a:p>
            <a:endParaRPr lang="pt-BR" sz="1400" b="1" dirty="0"/>
          </a:p>
          <a:p>
            <a:endParaRPr lang="pt-BR" b="1" dirty="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protected</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1447756" y="3688297"/>
            <a:ext cx="3762375" cy="10858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Imagem 3"/>
          <p:cNvPicPr>
            <a:picLocks noChangeAspect="1"/>
          </p:cNvPicPr>
          <p:nvPr/>
        </p:nvPicPr>
        <p:blipFill rotWithShape="1">
          <a:blip r:embed="rId8"/>
          <a:srcRect/>
          <a:stretch/>
        </p:blipFill>
        <p:spPr>
          <a:xfrm>
            <a:off x="426210" y="5467372"/>
            <a:ext cx="5805468" cy="22939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77454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protected.</a:t>
            </a:r>
          </a:p>
          <a:p>
            <a:endParaRPr lang="pt-BR" b="1" dirty="0" smtClean="0"/>
          </a:p>
          <a:p>
            <a:r>
              <a:rPr lang="pt-BR" b="1" dirty="0" smtClean="0"/>
              <a:t>Dentro </a:t>
            </a:r>
            <a:r>
              <a:rPr lang="pt-BR" b="1" dirty="0"/>
              <a:t>de pacotes </a:t>
            </a:r>
            <a:r>
              <a:rPr lang="pt-BR" b="1" dirty="0" smtClean="0"/>
              <a:t>diferentes.</a:t>
            </a:r>
          </a:p>
          <a:p>
            <a:endParaRPr lang="pt-BR" b="1" dirty="0"/>
          </a:p>
          <a:p>
            <a:r>
              <a:rPr lang="pt-BR" sz="1400" dirty="0"/>
              <a:t>A classe Carro não compila e recebemos a mensagem de que o método darPartida() do tipo Motor não é visível. Um membro marcado com o modificador de acesso protected só é visível para outras classes e interfaces localizadas dentro do mesmo pacote ou por seus herdeiros. Veremos como as classes derivadas se comportam com o uso de membros protected a seguir.</a:t>
            </a:r>
          </a:p>
          <a:p>
            <a:endParaRPr lang="pt-BR" sz="1400" dirty="0" smtClean="0"/>
          </a:p>
          <a:p>
            <a:endParaRPr lang="pt-BR" sz="1400" b="1" dirty="0"/>
          </a:p>
          <a:p>
            <a:endParaRPr lang="pt-BR" b="1" dirty="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protected</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376238" y="4664968"/>
            <a:ext cx="5848350" cy="2714625"/>
          </a:xfrm>
          <a:prstGeom prst="rect">
            <a:avLst/>
          </a:prstGeom>
        </p:spPr>
      </p:pic>
    </p:spTree>
    <p:extLst>
      <p:ext uri="{BB962C8B-B14F-4D97-AF65-F5344CB8AC3E}">
        <p14:creationId xmlns:p14="http://schemas.microsoft.com/office/powerpoint/2010/main" val="3783074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3" name="Tabela 2"/>
          <p:cNvGraphicFramePr>
            <a:graphicFrameLocks noGrp="1"/>
          </p:cNvGraphicFramePr>
          <p:nvPr>
            <p:extLst>
              <p:ext uri="{D42A27DB-BD31-4B8C-83A1-F6EECF244321}">
                <p14:modId xmlns:p14="http://schemas.microsoft.com/office/powerpoint/2010/main" val="2857776778"/>
              </p:ext>
            </p:extLst>
          </p:nvPr>
        </p:nvGraphicFramePr>
        <p:xfrm>
          <a:off x="404664" y="1208580"/>
          <a:ext cx="6048672" cy="8417063"/>
        </p:xfrm>
        <a:graphic>
          <a:graphicData uri="http://schemas.openxmlformats.org/drawingml/2006/table">
            <a:tbl>
              <a:tblPr firstRow="1" bandRow="1">
                <a:tableStyleId>{5C22544A-7EE6-4342-B048-85BDC9FD1C3A}</a:tableStyleId>
              </a:tblPr>
              <a:tblGrid>
                <a:gridCol w="5472608"/>
                <a:gridCol w="576064"/>
              </a:tblGrid>
              <a:tr h="583273">
                <a:tc>
                  <a:txBody>
                    <a:bodyPr/>
                    <a:lstStyle/>
                    <a:p>
                      <a:pPr algn="l"/>
                      <a:r>
                        <a:rPr lang="pt-BR" sz="2800" b="1" i="0" kern="1200" baseline="0" dirty="0" smtClean="0">
                          <a:solidFill>
                            <a:schemeClr val="tx1"/>
                          </a:solidFill>
                          <a:latin typeface="Arial" panose="020B0604020202020204" pitchFamily="34" charset="0"/>
                          <a:ea typeface="+mn-ea"/>
                          <a:cs typeface="+mn-cs"/>
                        </a:rPr>
                        <a:t>Índice</a:t>
                      </a:r>
                      <a:endParaRPr lang="pt-BR" sz="2800" b="1"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pt-BR" sz="1800" b="0"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14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400" b="1" i="0" kern="1200" baseline="0" dirty="0" smtClean="0">
                          <a:solidFill>
                            <a:schemeClr val="dk1"/>
                          </a:solidFill>
                          <a:latin typeface="Arial" panose="020B0604020202020204" pitchFamily="34" charset="0"/>
                          <a:ea typeface="+mn-ea"/>
                          <a:cs typeface="+mn-cs"/>
                        </a:rPr>
                        <a:t>Unidade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hlinkClick r:id="rId4" action="ppaction://hlinksldjump"/>
                        </a:rPr>
                        <a:t>Conceitos básicos e termologias usadas na</a:t>
                      </a:r>
                    </a:p>
                    <a:p>
                      <a:pPr algn="l"/>
                      <a:r>
                        <a:rPr lang="pt-BR" dirty="0" smtClean="0">
                          <a:hlinkClick r:id="rId4" action="ppaction://hlinksldjump"/>
                        </a:rPr>
                        <a:t>programação orientada a objetos</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pt-BR" sz="1800" b="0" i="0" baseline="0" dirty="0" smtClean="0">
                          <a:latin typeface="Arial" panose="020B0604020202020204" pitchFamily="34" charset="0"/>
                        </a:rPr>
                        <a:t>012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hlinkClick r:id="rId5" action="ppaction://hlinksldjump"/>
                        </a:rPr>
                        <a:t>Classe</a:t>
                      </a:r>
                      <a:r>
                        <a:rPr lang="pt-BR" dirty="0" smtClean="0"/>
                        <a:t>..................................................................................</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013</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6" action="ppaction://hlinksldjump"/>
                        </a:rPr>
                        <a:t>Escopo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hlinkClick r:id="rId7" action="ppaction://hlinksldjump"/>
                        </a:rPr>
                        <a:t>Atributos e variáveis</a:t>
                      </a:r>
                      <a:r>
                        <a:rPr lang="pt-BR" dirty="0" smtClean="0"/>
                        <a:t>...........................................................</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021</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    </a:t>
                      </a:r>
                      <a:r>
                        <a:rPr lang="pt-BR" dirty="0" smtClean="0">
                          <a:hlinkClick r:id="rId8" action="ppaction://hlinksldjump"/>
                        </a:rPr>
                        <a:t>Variáveis locais</a:t>
                      </a:r>
                      <a:r>
                        <a:rPr lang="pt-BR" dirty="0" smtClean="0"/>
                        <a:t>................................................................</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023</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9" action="ppaction://hlinksldjump"/>
                        </a:rPr>
                        <a:t>Variáveis globais</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10" action="ppaction://hlinksldjump"/>
                        </a:rPr>
                        <a:t>Objeto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1" action="ppaction://hlinksldjump"/>
                        </a:rPr>
                        <a:t>Instância</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2" action="ppaction://hlinksldjump"/>
                        </a:rPr>
                        <a:t>Referência de objetos</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3" action="ppaction://hlinksldjump"/>
                        </a:rPr>
                        <a:t>Destruindo um objeto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030</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4" action="ppaction://hlinksldjump"/>
                        </a:rPr>
                        <a:t>Ciclo de vida de um objeto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031</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15" action="ppaction://hlinksldjump"/>
                        </a:rPr>
                        <a:t>Associação de Classes um para um</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033</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16" action="ppaction://hlinksldjump"/>
                        </a:rPr>
                        <a:t>Associação de Classes um para N</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17" action="ppaction://hlinksldjump"/>
                        </a:rPr>
                        <a:t>Método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8" action="ppaction://hlinksldjump"/>
                        </a:rPr>
                        <a:t>Envio de mensagens </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9" action="ppaction://hlinksldjump"/>
                        </a:rPr>
                        <a:t>Sobrecarga de método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038</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    </a:t>
                      </a:r>
                      <a:r>
                        <a:rPr lang="pt-BR" dirty="0" smtClean="0">
                          <a:hlinkClick r:id="rId20" action="ppaction://hlinksldjump"/>
                        </a:rPr>
                        <a:t>Métodos construtores</a:t>
                      </a:r>
                      <a:r>
                        <a:rPr lang="pt-BR" dirty="0" smtClean="0"/>
                        <a:t>....................................................</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uz 1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5" name="Retângulo 14"/>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6"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21390263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protected.</a:t>
            </a:r>
          </a:p>
          <a:p>
            <a:endParaRPr lang="pt-BR" b="1" dirty="0" smtClean="0"/>
          </a:p>
          <a:p>
            <a:r>
              <a:rPr lang="pt-BR" b="1" dirty="0"/>
              <a:t>Classes </a:t>
            </a:r>
            <a:r>
              <a:rPr lang="pt-BR" b="1" dirty="0" smtClean="0"/>
              <a:t>derivadas</a:t>
            </a:r>
          </a:p>
          <a:p>
            <a:endParaRPr lang="pt-BR" b="1" dirty="0"/>
          </a:p>
          <a:p>
            <a:r>
              <a:rPr lang="pt-BR" sz="1400" dirty="0"/>
              <a:t>As classes derivadas têm acesso aos membros marcados como protected na sua classe mãe independentemente do pacote onde essas duas classes estejam localizadas. Veja a declaração das classes Fusca e BrasiliaAmarela abaixo:</a:t>
            </a:r>
            <a:endParaRPr lang="pt-BR" sz="1400" dirty="0" smtClean="0"/>
          </a:p>
          <a:p>
            <a:endParaRPr lang="pt-BR" sz="1400" b="1" dirty="0"/>
          </a:p>
          <a:p>
            <a:endParaRPr lang="pt-BR" b="1" dirty="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protected</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359838" y="3944888"/>
            <a:ext cx="5906462" cy="2133072"/>
          </a:xfrm>
          <a:prstGeom prst="rect">
            <a:avLst/>
          </a:prstGeom>
        </p:spPr>
      </p:pic>
      <p:pic>
        <p:nvPicPr>
          <p:cNvPr id="4" name="Imagem 3"/>
          <p:cNvPicPr>
            <a:picLocks noChangeAspect="1"/>
          </p:cNvPicPr>
          <p:nvPr/>
        </p:nvPicPr>
        <p:blipFill>
          <a:blip r:embed="rId8"/>
          <a:stretch>
            <a:fillRect/>
          </a:stretch>
        </p:blipFill>
        <p:spPr>
          <a:xfrm>
            <a:off x="1122388" y="6525215"/>
            <a:ext cx="4676775" cy="24860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404626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protected.</a:t>
            </a:r>
          </a:p>
          <a:p>
            <a:endParaRPr lang="pt-BR" b="1" dirty="0" smtClean="0"/>
          </a:p>
          <a:p>
            <a:r>
              <a:rPr lang="pt-BR" b="1" dirty="0"/>
              <a:t>Classes </a:t>
            </a:r>
            <a:r>
              <a:rPr lang="pt-BR" b="1" dirty="0" smtClean="0"/>
              <a:t>derivadas</a:t>
            </a:r>
          </a:p>
          <a:p>
            <a:endParaRPr lang="pt-BR" b="1" dirty="0" smtClean="0"/>
          </a:p>
          <a:p>
            <a:r>
              <a:rPr lang="pt-BR" sz="1400" dirty="0"/>
              <a:t>Apenas o método darPartida() da classe Motor não é acessível pela classe Fusca. Todos os membros das classes Carro e Motor são acessíveis pela classe BrasiliaAmarela. Veja mais detalhes na imagem a seguir:</a:t>
            </a:r>
          </a:p>
          <a:p>
            <a:endParaRPr lang="pt-BR" b="1" dirty="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protected</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589528" y="3728864"/>
            <a:ext cx="5476875" cy="5524500"/>
          </a:xfrm>
          <a:prstGeom prst="rect">
            <a:avLst/>
          </a:prstGeom>
        </p:spPr>
      </p:pic>
    </p:spTree>
    <p:extLst>
      <p:ext uri="{BB962C8B-B14F-4D97-AF65-F5344CB8AC3E}">
        <p14:creationId xmlns:p14="http://schemas.microsoft.com/office/powerpoint/2010/main" val="10683413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protected.</a:t>
            </a:r>
          </a:p>
          <a:p>
            <a:endParaRPr lang="pt-BR" b="1" dirty="0" smtClean="0"/>
          </a:p>
          <a:p>
            <a:r>
              <a:rPr lang="pt-BR" sz="1400" dirty="0"/>
              <a:t>O modificador de acesso protected é mais restritivo do que o modificador public, mas é menos restritivo do que os modificadores padrão e private. Veja a imagem abaixo com o resumo do comportamento do modificador protected</a:t>
            </a:r>
            <a:r>
              <a:rPr lang="pt-BR" sz="1400" dirty="0" smtClean="0"/>
              <a:t>:</a:t>
            </a:r>
          </a:p>
          <a:p>
            <a:endParaRPr lang="pt-BR" sz="1400" dirty="0"/>
          </a:p>
          <a:p>
            <a:endParaRPr lang="pt-BR" sz="1400" dirty="0"/>
          </a:p>
          <a:p>
            <a:endParaRPr lang="pt-BR" b="1" dirty="0"/>
          </a:p>
          <a:p>
            <a:endParaRPr lang="pt-BR" b="1" dirty="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protected</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6" name="Imagem 5"/>
          <p:cNvPicPr>
            <a:picLocks noChangeAspect="1"/>
          </p:cNvPicPr>
          <p:nvPr/>
        </p:nvPicPr>
        <p:blipFill>
          <a:blip r:embed="rId7"/>
          <a:stretch>
            <a:fillRect/>
          </a:stretch>
        </p:blipFill>
        <p:spPr>
          <a:xfrm>
            <a:off x="679761" y="3770073"/>
            <a:ext cx="5139483" cy="3554253"/>
          </a:xfrm>
          <a:prstGeom prst="rect">
            <a:avLst/>
          </a:prstGeom>
        </p:spPr>
      </p:pic>
    </p:spTree>
    <p:extLst>
      <p:ext uri="{BB962C8B-B14F-4D97-AF65-F5344CB8AC3E}">
        <p14:creationId xmlns:p14="http://schemas.microsoft.com/office/powerpoint/2010/main" val="362333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padrão</a:t>
            </a:r>
          </a:p>
          <a:p>
            <a:r>
              <a:rPr lang="pt-BR" sz="1400" dirty="0"/>
              <a:t>O modificador de acesso padrão, também conhecido como acessibilidade de pacote, é o modificador atribuído aos membros da classe que não foram marcados explicitamente com um outro modificador de acesso. Membros com acessibilidade de pacote só podem ser acessados por outras classes ou interfaces definidas dentro do mesmo pacote.</a:t>
            </a:r>
          </a:p>
          <a:p>
            <a:endParaRPr lang="pt-BR" sz="1400" dirty="0"/>
          </a:p>
          <a:p>
            <a:r>
              <a:rPr lang="pt-BR" b="1" dirty="0"/>
              <a:t>Dentro do mesmo pacote</a:t>
            </a:r>
          </a:p>
          <a:p>
            <a:r>
              <a:rPr lang="pt-BR" sz="1400" dirty="0"/>
              <a:t>Veja a definição da classe Carro e Motor dentro do pacote garagem com alguns dos seus membros com a acessibilidade de pacote:</a:t>
            </a:r>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padrão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495665" y="4376936"/>
            <a:ext cx="5628227" cy="4787701"/>
          </a:xfrm>
          <a:prstGeom prst="rect">
            <a:avLst/>
          </a:prstGeom>
        </p:spPr>
      </p:pic>
    </p:spTree>
    <p:extLst>
      <p:ext uri="{BB962C8B-B14F-4D97-AF65-F5344CB8AC3E}">
        <p14:creationId xmlns:p14="http://schemas.microsoft.com/office/powerpoint/2010/main" val="7135545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padrão</a:t>
            </a:r>
          </a:p>
          <a:p>
            <a:endParaRPr lang="pt-BR" sz="1400" dirty="0"/>
          </a:p>
          <a:p>
            <a:r>
              <a:rPr lang="pt-BR" b="1" dirty="0"/>
              <a:t>Dentro do mesmo pacote</a:t>
            </a:r>
          </a:p>
          <a:p>
            <a:r>
              <a:rPr lang="pt-BR" sz="1400" dirty="0"/>
              <a:t>Como as duas classes estão dentro do mesmo pacote, o método darPartida(), mesmo tendo a acessibilidade de pacote, continua sendo acessível pela classe Carro</a:t>
            </a:r>
            <a:r>
              <a:rPr lang="pt-BR" sz="1400" dirty="0" smtClean="0"/>
              <a:t>.</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padrão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394834" y="3800872"/>
            <a:ext cx="5895975" cy="2790825"/>
          </a:xfrm>
          <a:prstGeom prst="rect">
            <a:avLst/>
          </a:prstGeom>
        </p:spPr>
      </p:pic>
    </p:spTree>
    <p:extLst>
      <p:ext uri="{BB962C8B-B14F-4D97-AF65-F5344CB8AC3E}">
        <p14:creationId xmlns:p14="http://schemas.microsoft.com/office/powerpoint/2010/main" val="2106821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padrão</a:t>
            </a:r>
          </a:p>
          <a:p>
            <a:endParaRPr lang="pt-BR" sz="1400" dirty="0"/>
          </a:p>
          <a:p>
            <a:r>
              <a:rPr lang="pt-BR" b="1" dirty="0"/>
              <a:t>Dentro de pacotes diferentes</a:t>
            </a:r>
          </a:p>
          <a:p>
            <a:r>
              <a:rPr lang="pt-BR" sz="1400" dirty="0"/>
              <a:t>Ao colocar a classe Motor dentro do pacote garagemdovizinho, a classe Carro não consegue mais ter o acesso ao método darPartida() da classe Motor. Veja</a:t>
            </a:r>
            <a:r>
              <a:rPr lang="pt-BR" sz="1400" dirty="0" smtClean="0"/>
              <a:t>:</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padrão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4" name="Imagem 3"/>
          <p:cNvPicPr>
            <a:picLocks noChangeAspect="1"/>
          </p:cNvPicPr>
          <p:nvPr/>
        </p:nvPicPr>
        <p:blipFill>
          <a:blip r:embed="rId7"/>
          <a:stretch>
            <a:fillRect/>
          </a:stretch>
        </p:blipFill>
        <p:spPr>
          <a:xfrm>
            <a:off x="359837" y="3584848"/>
            <a:ext cx="5905500" cy="4695825"/>
          </a:xfrm>
          <a:prstGeom prst="rect">
            <a:avLst/>
          </a:prstGeom>
        </p:spPr>
      </p:pic>
    </p:spTree>
    <p:extLst>
      <p:ext uri="{BB962C8B-B14F-4D97-AF65-F5344CB8AC3E}">
        <p14:creationId xmlns:p14="http://schemas.microsoft.com/office/powerpoint/2010/main" val="29594336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padrão</a:t>
            </a:r>
          </a:p>
          <a:p>
            <a:endParaRPr lang="pt-BR" sz="1400" dirty="0"/>
          </a:p>
          <a:p>
            <a:r>
              <a:rPr lang="pt-BR" b="1" dirty="0"/>
              <a:t>Dentro de pacotes diferentes</a:t>
            </a:r>
          </a:p>
          <a:p>
            <a:r>
              <a:rPr lang="pt-BR" sz="1400" dirty="0"/>
              <a:t>A compilação da classe Carro falha e recebemos a mensagem de que o método darPartida() do tipo Motor não é visível.</a:t>
            </a:r>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padrão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4" name="Imagem 3"/>
          <p:cNvPicPr>
            <a:picLocks noChangeAspect="1"/>
          </p:cNvPicPr>
          <p:nvPr/>
        </p:nvPicPr>
        <p:blipFill>
          <a:blip r:embed="rId7"/>
          <a:stretch>
            <a:fillRect/>
          </a:stretch>
        </p:blipFill>
        <p:spPr>
          <a:xfrm>
            <a:off x="369459" y="3656856"/>
            <a:ext cx="5895975" cy="2714625"/>
          </a:xfrm>
          <a:prstGeom prst="rect">
            <a:avLst/>
          </a:prstGeom>
        </p:spPr>
      </p:pic>
    </p:spTree>
    <p:extLst>
      <p:ext uri="{BB962C8B-B14F-4D97-AF65-F5344CB8AC3E}">
        <p14:creationId xmlns:p14="http://schemas.microsoft.com/office/powerpoint/2010/main" val="42919592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padrão</a:t>
            </a:r>
          </a:p>
          <a:p>
            <a:endParaRPr lang="pt-BR" sz="1400" dirty="0"/>
          </a:p>
          <a:p>
            <a:r>
              <a:rPr lang="pt-BR" b="1" dirty="0"/>
              <a:t>Classes derivadas</a:t>
            </a:r>
          </a:p>
          <a:p>
            <a:r>
              <a:rPr lang="pt-BR" sz="1400" dirty="0"/>
              <a:t>Com classes derivadas a regra continua a mesma, só as classes derivadas declaradas dentro do mesmo pacote têm acesso aos membros com acessibilidade de pacote da classe mãe. Veja a definição das classes Fusca e BrasiliaAmarela abaixo:</a:t>
            </a:r>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padrão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378546" y="3584848"/>
            <a:ext cx="5877475" cy="5316025"/>
          </a:xfrm>
          <a:prstGeom prst="rect">
            <a:avLst/>
          </a:prstGeom>
        </p:spPr>
      </p:pic>
    </p:spTree>
    <p:extLst>
      <p:ext uri="{BB962C8B-B14F-4D97-AF65-F5344CB8AC3E}">
        <p14:creationId xmlns:p14="http://schemas.microsoft.com/office/powerpoint/2010/main" val="3595173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padrão</a:t>
            </a:r>
          </a:p>
          <a:p>
            <a:endParaRPr lang="pt-BR" sz="1400" dirty="0"/>
          </a:p>
          <a:p>
            <a:r>
              <a:rPr lang="pt-BR" b="1" dirty="0"/>
              <a:t>Classes derivadas</a:t>
            </a:r>
          </a:p>
          <a:p>
            <a:r>
              <a:rPr lang="pt-BR" sz="1400" dirty="0"/>
              <a:t>Repare que na classe Carro, a qual a classe BrasiliaAmarela tem um relacionamento de herança, o método darPartida() da classe Motor não está visível. Mas na classe BrasiliaAmarela, o mesmo método é visível.</a:t>
            </a:r>
          </a:p>
          <a:p>
            <a:endParaRPr lang="pt-BR" sz="1400" dirty="0"/>
          </a:p>
          <a:p>
            <a:r>
              <a:rPr lang="pt-BR" sz="1400" dirty="0"/>
              <a:t>Veja na imagem abaixo o detalhamento de como estão as nossas classes e pacotes:</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padrão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542489" y="3728864"/>
            <a:ext cx="5505450" cy="5524500"/>
          </a:xfrm>
          <a:prstGeom prst="rect">
            <a:avLst/>
          </a:prstGeom>
        </p:spPr>
      </p:pic>
    </p:spTree>
    <p:extLst>
      <p:ext uri="{BB962C8B-B14F-4D97-AF65-F5344CB8AC3E}">
        <p14:creationId xmlns:p14="http://schemas.microsoft.com/office/powerpoint/2010/main" val="2147733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padrão</a:t>
            </a:r>
            <a:endParaRPr lang="pt-BR" sz="1400" dirty="0"/>
          </a:p>
          <a:p>
            <a:r>
              <a:rPr lang="pt-BR" b="1" dirty="0"/>
              <a:t>Classes derivadas</a:t>
            </a:r>
          </a:p>
          <a:p>
            <a:r>
              <a:rPr lang="pt-BR" sz="1400" dirty="0"/>
              <a:t>Observe que apesar das classes Fusca e BrasiliaAmarela terem acesso à classe Motor por herdarem da classe Carro, a acessibilidade aos membros da classe Carro por essas duas classes filhas é diferente. A classe Fusca só tem acesso à variável de classe potencia, enquanto a classe BrasiliaAmarela tem acesso à variável de classe potencia e ao método darPartida</a:t>
            </a:r>
            <a:r>
              <a:rPr lang="pt-BR" sz="1400" dirty="0" smtClean="0"/>
              <a:t>().</a:t>
            </a:r>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padrão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542489" y="3728864"/>
            <a:ext cx="5505450" cy="5524500"/>
          </a:xfrm>
          <a:prstGeom prst="rect">
            <a:avLst/>
          </a:prstGeom>
        </p:spPr>
      </p:pic>
    </p:spTree>
    <p:extLst>
      <p:ext uri="{BB962C8B-B14F-4D97-AF65-F5344CB8AC3E}">
        <p14:creationId xmlns:p14="http://schemas.microsoft.com/office/powerpoint/2010/main" val="4009111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3" name="Tabela 2"/>
          <p:cNvGraphicFramePr>
            <a:graphicFrameLocks noGrp="1"/>
          </p:cNvGraphicFramePr>
          <p:nvPr>
            <p:extLst>
              <p:ext uri="{D42A27DB-BD31-4B8C-83A1-F6EECF244321}">
                <p14:modId xmlns:p14="http://schemas.microsoft.com/office/powerpoint/2010/main" val="493281368"/>
              </p:ext>
            </p:extLst>
          </p:nvPr>
        </p:nvGraphicFramePr>
        <p:xfrm>
          <a:off x="404664" y="1208580"/>
          <a:ext cx="6048672" cy="8194424"/>
        </p:xfrm>
        <a:graphic>
          <a:graphicData uri="http://schemas.openxmlformats.org/drawingml/2006/table">
            <a:tbl>
              <a:tblPr firstRow="1" bandRow="1">
                <a:tableStyleId>{5C22544A-7EE6-4342-B048-85BDC9FD1C3A}</a:tableStyleId>
              </a:tblPr>
              <a:tblGrid>
                <a:gridCol w="5472608"/>
                <a:gridCol w="576064"/>
              </a:tblGrid>
              <a:tr h="583273">
                <a:tc>
                  <a:txBody>
                    <a:bodyPr/>
                    <a:lstStyle/>
                    <a:p>
                      <a:pPr algn="l"/>
                      <a:r>
                        <a:rPr lang="pt-BR" sz="2800" b="1" i="0" kern="1200" baseline="0" dirty="0" smtClean="0">
                          <a:solidFill>
                            <a:schemeClr val="tx1"/>
                          </a:solidFill>
                          <a:latin typeface="Arial" panose="020B0604020202020204" pitchFamily="34" charset="0"/>
                          <a:ea typeface="+mn-ea"/>
                          <a:cs typeface="+mn-cs"/>
                        </a:rPr>
                        <a:t>Índice</a:t>
                      </a:r>
                      <a:endParaRPr lang="pt-BR" sz="2800" b="1"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pt-BR" sz="1800" b="0"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14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400" b="1" i="0" kern="1200" baseline="0" dirty="0" smtClean="0">
                          <a:solidFill>
                            <a:schemeClr val="dk1"/>
                          </a:solidFill>
                          <a:latin typeface="Arial" panose="020B0604020202020204" pitchFamily="34" charset="0"/>
                          <a:ea typeface="+mn-ea"/>
                          <a:cs typeface="+mn-cs"/>
                        </a:rPr>
                        <a:t>Unidade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hlinkClick r:id="rId4" action="ppaction://hlinksldjump"/>
                        </a:rPr>
                        <a:t>Encapsulamento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pt-BR" sz="1800" b="0" i="0" baseline="0" dirty="0" smtClean="0">
                          <a:latin typeface="Arial" panose="020B0604020202020204" pitchFamily="34" charset="0"/>
                        </a:rPr>
                        <a:t>041</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5" action="ppaction://hlinksldjump"/>
                        </a:rPr>
                        <a:t>Herança (extends)</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043</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6" action="ppaction://hlinksldjump"/>
                        </a:rPr>
                        <a:t>Polimorfismo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7" action="ppaction://hlinksldjump"/>
                        </a:rPr>
                        <a:t>Modificadores de acesso / Níveis de acesso / Visibilidade</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8" action="ppaction://hlinksldjump"/>
                        </a:rPr>
                        <a:t>Modificador de acesso public</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9" action="ppaction://hlinksldjump"/>
                        </a:rPr>
                        <a:t>Modificador de acesso protected</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0" action="ppaction://hlinksldjump"/>
                        </a:rPr>
                        <a:t>Modificador de acesso padrão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062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1" action="ppaction://hlinksldjump"/>
                        </a:rPr>
                        <a:t>Modificador de acesso private</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070</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12" action="ppaction://hlinksldjump"/>
                        </a:rPr>
                        <a:t>Resumo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075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13" action="ppaction://hlinksldjump"/>
                        </a:rPr>
                        <a:t>Exercícios</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077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uz 1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5" name="Retângulo 14"/>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6"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17379470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padrão</a:t>
            </a:r>
          </a:p>
          <a:p>
            <a:endParaRPr lang="pt-BR" sz="1400" dirty="0"/>
          </a:p>
          <a:p>
            <a:r>
              <a:rPr lang="pt-BR" sz="1400" dirty="0"/>
              <a:t>O modificador de acesso padrão é mais restritivo do que o modificador public e protected, mas ele é menos restritivo do que o modificador private. Veja o resumo da acessibilidade do modificador padrão abaixo</a:t>
            </a:r>
            <a:r>
              <a:rPr lang="pt-BR" sz="1400" dirty="0" smtClean="0"/>
              <a:t>:</a:t>
            </a:r>
          </a:p>
          <a:p>
            <a:endParaRPr lang="pt-BR" sz="1400" dirty="0"/>
          </a:p>
          <a:p>
            <a:endParaRPr lang="pt-BR" sz="11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padrão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664684" y="3368824"/>
            <a:ext cx="5305201" cy="3674822"/>
          </a:xfrm>
          <a:prstGeom prst="rect">
            <a:avLst/>
          </a:prstGeom>
        </p:spPr>
      </p:pic>
    </p:spTree>
    <p:extLst>
      <p:ext uri="{BB962C8B-B14F-4D97-AF65-F5344CB8AC3E}">
        <p14:creationId xmlns:p14="http://schemas.microsoft.com/office/powerpoint/2010/main" val="40277039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private</a:t>
            </a:r>
          </a:p>
          <a:p>
            <a:endParaRPr lang="pt-BR" sz="2000" b="1" dirty="0"/>
          </a:p>
          <a:p>
            <a:r>
              <a:rPr lang="pt-BR" sz="1400" dirty="0"/>
              <a:t>O modificador de acesso private é o mais restritivo modificador de acesso. Todo membro de uma classe definido com o modificador private só é acessível para a própria classe. Não importa a localização dentro de pacotes ou se a classe foi herdada ou não, um membro private só é acessível dentro da mesma classe em que ele foi declarado.</a:t>
            </a:r>
          </a:p>
          <a:p>
            <a:endParaRPr lang="pt-BR" sz="1400" dirty="0"/>
          </a:p>
          <a:p>
            <a:r>
              <a:rPr lang="pt-BR" sz="1400" dirty="0"/>
              <a:t>Veja a declaração das classes Carro, Motor, Fusca e BrasiliaAmarela abaixo</a:t>
            </a:r>
            <a:r>
              <a:rPr lang="pt-BR" sz="1400" dirty="0" smtClean="0"/>
              <a:t>:</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private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396810" y="4592960"/>
            <a:ext cx="5871841" cy="2774644"/>
          </a:xfrm>
          <a:prstGeom prst="rect">
            <a:avLst/>
          </a:prstGeom>
        </p:spPr>
      </p:pic>
    </p:spTree>
    <p:extLst>
      <p:ext uri="{BB962C8B-B14F-4D97-AF65-F5344CB8AC3E}">
        <p14:creationId xmlns:p14="http://schemas.microsoft.com/office/powerpoint/2010/main" val="9928383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private</a:t>
            </a:r>
            <a:endParaRPr lang="pt-BR" sz="2000" b="1" dirty="0"/>
          </a:p>
          <a:p>
            <a:r>
              <a:rPr lang="pt-BR" sz="1400" dirty="0" smtClean="0"/>
              <a:t>Veja </a:t>
            </a:r>
            <a:r>
              <a:rPr lang="pt-BR" sz="1400" dirty="0"/>
              <a:t>a declaração das classes Carro, Motor, Fusca e BrasiliaAmarela abaixo</a:t>
            </a:r>
            <a:r>
              <a:rPr lang="pt-BR" sz="1400" dirty="0" smtClean="0"/>
              <a:t>:</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private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1413803" y="2720752"/>
            <a:ext cx="3848100" cy="11715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Imagem 3"/>
          <p:cNvPicPr>
            <a:picLocks noChangeAspect="1"/>
          </p:cNvPicPr>
          <p:nvPr/>
        </p:nvPicPr>
        <p:blipFill>
          <a:blip r:embed="rId8"/>
          <a:stretch>
            <a:fillRect/>
          </a:stretch>
        </p:blipFill>
        <p:spPr>
          <a:xfrm>
            <a:off x="482214" y="4226934"/>
            <a:ext cx="5707782" cy="21602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Imagem 5"/>
          <p:cNvPicPr>
            <a:picLocks noChangeAspect="1"/>
          </p:cNvPicPr>
          <p:nvPr/>
        </p:nvPicPr>
        <p:blipFill>
          <a:blip r:embed="rId9"/>
          <a:stretch>
            <a:fillRect/>
          </a:stretch>
        </p:blipFill>
        <p:spPr>
          <a:xfrm>
            <a:off x="482214" y="6696981"/>
            <a:ext cx="5707782" cy="21619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3556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private</a:t>
            </a:r>
          </a:p>
          <a:p>
            <a:endParaRPr lang="pt-BR" sz="2000" b="1" dirty="0"/>
          </a:p>
          <a:p>
            <a:r>
              <a:rPr lang="pt-BR" sz="1400" dirty="0"/>
              <a:t>Repare que todo membro marcado com o modificador private não é acessível por outras classes.</a:t>
            </a:r>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private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613817" y="3152800"/>
            <a:ext cx="5486400" cy="5514975"/>
          </a:xfrm>
          <a:prstGeom prst="rect">
            <a:avLst/>
          </a:prstGeom>
        </p:spPr>
      </p:pic>
    </p:spTree>
    <p:extLst>
      <p:ext uri="{BB962C8B-B14F-4D97-AF65-F5344CB8AC3E}">
        <p14:creationId xmlns:p14="http://schemas.microsoft.com/office/powerpoint/2010/main" val="8915226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private</a:t>
            </a:r>
          </a:p>
          <a:p>
            <a:endParaRPr lang="pt-BR" sz="2000" b="1" dirty="0"/>
          </a:p>
          <a:p>
            <a:r>
              <a:rPr lang="pt-BR" sz="1400" dirty="0"/>
              <a:t>Veja o resumo do comportamento do modificador de acesso private na imagem a seguir</a:t>
            </a:r>
            <a:r>
              <a:rPr lang="pt-BR" sz="1400" dirty="0" smtClean="0"/>
              <a:t>:</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private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4" name="Imagem 3"/>
          <p:cNvPicPr>
            <a:picLocks noChangeAspect="1"/>
          </p:cNvPicPr>
          <p:nvPr/>
        </p:nvPicPr>
        <p:blipFill>
          <a:blip r:embed="rId7"/>
          <a:stretch>
            <a:fillRect/>
          </a:stretch>
        </p:blipFill>
        <p:spPr>
          <a:xfrm>
            <a:off x="784550" y="3368824"/>
            <a:ext cx="5065468" cy="3489728"/>
          </a:xfrm>
          <a:prstGeom prst="rect">
            <a:avLst/>
          </a:prstGeom>
        </p:spPr>
      </p:pic>
    </p:spTree>
    <p:extLst>
      <p:ext uri="{BB962C8B-B14F-4D97-AF65-F5344CB8AC3E}">
        <p14:creationId xmlns:p14="http://schemas.microsoft.com/office/powerpoint/2010/main" val="20038069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resumo</a:t>
            </a:r>
          </a:p>
          <a:p>
            <a:endParaRPr lang="pt-BR" sz="1400" dirty="0"/>
          </a:p>
          <a:p>
            <a:r>
              <a:rPr lang="pt-BR" sz="1400" dirty="0"/>
              <a:t>Os modificadores de acesso auxiliam na organização dos componentes da sua aplicação ao tornar os membros das classes mais ou menos acessíveis por outras partes do seu programa.</a:t>
            </a:r>
          </a:p>
          <a:p>
            <a:endParaRPr lang="pt-BR" sz="1400" dirty="0"/>
          </a:p>
          <a:p>
            <a:r>
              <a:rPr lang="pt-BR" sz="1400" dirty="0"/>
              <a:t>Os modificadores de acesso em ordem do mais restritivo para o menos restritivo são:</a:t>
            </a:r>
          </a:p>
          <a:p>
            <a:endParaRPr lang="pt-BR" sz="1400" dirty="0"/>
          </a:p>
          <a:p>
            <a:r>
              <a:rPr lang="pt-BR" sz="1400" dirty="0"/>
              <a:t>private</a:t>
            </a:r>
          </a:p>
          <a:p>
            <a:r>
              <a:rPr lang="pt-BR" sz="1400" dirty="0"/>
              <a:t>padrão ou acessibilidade de pacote</a:t>
            </a:r>
          </a:p>
          <a:p>
            <a:r>
              <a:rPr lang="pt-BR" sz="1400" dirty="0"/>
              <a:t>protected</a:t>
            </a:r>
          </a:p>
          <a:p>
            <a:r>
              <a:rPr lang="pt-BR" sz="1400" dirty="0"/>
              <a:t>public</a:t>
            </a:r>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resumo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15594452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resumo</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resumo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359806" y="2556495"/>
            <a:ext cx="5884021" cy="2180481"/>
          </a:xfrm>
          <a:prstGeom prst="rect">
            <a:avLst/>
          </a:prstGeom>
        </p:spPr>
      </p:pic>
    </p:spTree>
    <p:extLst>
      <p:ext uri="{BB962C8B-B14F-4D97-AF65-F5344CB8AC3E}">
        <p14:creationId xmlns:p14="http://schemas.microsoft.com/office/powerpoint/2010/main" val="3708660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Um dos principais conceitos em Orientação a Objetos é o de classe, a qual é constituída por </a:t>
            </a:r>
            <a:r>
              <a:rPr lang="pt-BR" sz="1600" b="1" dirty="0" smtClean="0"/>
              <a:t>atributos</a:t>
            </a:r>
            <a:r>
              <a:rPr lang="pt-BR" sz="1400" dirty="0" smtClean="0"/>
              <a:t>, </a:t>
            </a:r>
            <a:r>
              <a:rPr lang="pt-BR" sz="1400" dirty="0"/>
              <a:t>que representam os dados e </a:t>
            </a:r>
            <a:r>
              <a:rPr lang="pt-BR" sz="1600" b="1" dirty="0" smtClean="0"/>
              <a:t>operações</a:t>
            </a:r>
            <a:r>
              <a:rPr lang="pt-BR" sz="1400" dirty="0" smtClean="0"/>
              <a:t>, </a:t>
            </a:r>
            <a:r>
              <a:rPr lang="pt-BR" sz="1400" dirty="0"/>
              <a:t>que representam os métodos que podem ser executados. </a:t>
            </a:r>
            <a:endParaRPr lang="pt-BR" sz="1400" dirty="0" smtClean="0"/>
          </a:p>
          <a:p>
            <a:endParaRPr lang="pt-BR" sz="1400" dirty="0"/>
          </a:p>
          <a:p>
            <a:r>
              <a:rPr lang="pt-BR" sz="1400" dirty="0" smtClean="0"/>
              <a:t>Outro </a:t>
            </a:r>
            <a:r>
              <a:rPr lang="pt-BR" sz="1400" dirty="0"/>
              <a:t>conceito fundamental é o de </a:t>
            </a:r>
            <a:r>
              <a:rPr lang="pt-BR" sz="1600" b="1" dirty="0" smtClean="0"/>
              <a:t>herança</a:t>
            </a:r>
            <a:r>
              <a:rPr lang="pt-BR" sz="1400" dirty="0" smtClean="0"/>
              <a:t>, </a:t>
            </a:r>
            <a:r>
              <a:rPr lang="pt-BR" sz="1400" dirty="0"/>
              <a:t>que pode ser compreendido como a propriedade que uma classe tem em legar seus elementos constituintes a uma subclasse sua. </a:t>
            </a:r>
            <a:endParaRPr lang="pt-BR" sz="1400" dirty="0" smtClean="0"/>
          </a:p>
          <a:p>
            <a:endParaRPr lang="pt-BR" sz="1400" dirty="0"/>
          </a:p>
          <a:p>
            <a:r>
              <a:rPr lang="pt-BR" sz="1400" dirty="0" smtClean="0"/>
              <a:t>Em </a:t>
            </a:r>
            <a:r>
              <a:rPr lang="pt-BR" sz="1400" dirty="0"/>
              <a:t>programação orientada a objetos podemos conceituar classe como uma forma de modelar uma entidade que contempla tanto a modelagem dos dados que caracterizam o objeto, como também os códigos que formam os métodos dessa classe</a:t>
            </a:r>
            <a:r>
              <a:rPr lang="pt-BR" sz="1400" dirty="0" smtClean="0"/>
              <a:t>.</a:t>
            </a:r>
          </a:p>
          <a:p>
            <a:endParaRPr lang="pt-BR" sz="1400" dirty="0"/>
          </a:p>
          <a:p>
            <a:r>
              <a:rPr lang="pt-BR" sz="1400" dirty="0"/>
              <a:t>Em orientação a objetos usamos os objetos para elaborar nossos programas. Para isso os objetos passam por um ciclo de </a:t>
            </a:r>
            <a:r>
              <a:rPr lang="pt-BR" sz="1400" dirty="0" smtClean="0"/>
              <a:t>vida</a:t>
            </a:r>
            <a:r>
              <a:rPr lang="pt-BR" sz="1400" dirty="0"/>
              <a:t> </a:t>
            </a:r>
            <a:r>
              <a:rPr lang="pt-BR" sz="1400" dirty="0" smtClean="0"/>
              <a:t>que é:</a:t>
            </a:r>
          </a:p>
          <a:p>
            <a:r>
              <a:rPr lang="pt-BR" sz="1400" b="1" dirty="0" smtClean="0"/>
              <a:t>Criação</a:t>
            </a:r>
            <a:r>
              <a:rPr lang="pt-BR" sz="1400" b="1" dirty="0"/>
              <a:t>, utilização e destruição</a:t>
            </a:r>
            <a:r>
              <a:rPr lang="pt-BR" sz="1400" b="1" dirty="0" smtClean="0"/>
              <a:t>.</a:t>
            </a:r>
          </a:p>
          <a:p>
            <a:endParaRPr lang="pt-BR" sz="1400" b="1" dirty="0"/>
          </a:p>
          <a:p>
            <a:r>
              <a:rPr lang="pt-BR" sz="1400" dirty="0"/>
              <a:t>Com relação à criação de uma classe podemos afirmar que em Java</a:t>
            </a:r>
            <a:r>
              <a:rPr lang="pt-BR" sz="1400" dirty="0" smtClean="0"/>
              <a:t>:</a:t>
            </a:r>
          </a:p>
          <a:p>
            <a:r>
              <a:rPr lang="pt-BR" sz="1400" b="1" dirty="0"/>
              <a:t>Uma classe que contém o método main será necessariamente o ponto de partida para a execução do programa</a:t>
            </a:r>
            <a:r>
              <a:rPr lang="pt-BR" sz="1400" b="1" dirty="0" smtClean="0"/>
              <a:t>.</a:t>
            </a:r>
          </a:p>
          <a:p>
            <a:endParaRPr lang="pt-BR" sz="1400" b="1" dirty="0"/>
          </a:p>
          <a:p>
            <a:r>
              <a:rPr lang="pt-BR" sz="1400" dirty="0"/>
              <a:t>Com relação à orientação a objetos podemos observar as seguintes afirmações</a:t>
            </a:r>
            <a:r>
              <a:rPr lang="pt-BR" sz="1400" dirty="0" smtClean="0"/>
              <a:t>:</a:t>
            </a:r>
          </a:p>
          <a:p>
            <a:r>
              <a:rPr lang="pt-BR" sz="1400" b="1" dirty="0"/>
              <a:t>I - Classes são elementos responsáveis por fornecer um modelo de como criar objetos (definir quais propriedades os objetos tem</a:t>
            </a:r>
            <a:r>
              <a:rPr lang="pt-BR" sz="1400" b="1" dirty="0" smtClean="0"/>
              <a:t>).</a:t>
            </a:r>
          </a:p>
          <a:p>
            <a:endParaRPr lang="pt-BR" sz="1400" b="1" dirty="0"/>
          </a:p>
          <a:p>
            <a:r>
              <a:rPr lang="pt-BR" sz="1400" b="1" dirty="0"/>
              <a:t>II – Para criar um objeto, é necessário construí-lo, ou seja, instancia-lo. Para essa tarefa temos métodos especiais que são os CONTRUTORES</a:t>
            </a:r>
            <a:r>
              <a:rPr lang="pt-BR" sz="1400" b="1" dirty="0" smtClean="0"/>
              <a:t>.</a:t>
            </a:r>
          </a:p>
          <a:p>
            <a:endParaRPr lang="pt-BR" sz="1400" b="1" dirty="0"/>
          </a:p>
          <a:p>
            <a:r>
              <a:rPr lang="pt-BR" sz="1400" b="1" dirty="0"/>
              <a:t>III – Objetos são instâncias de uma classe, dessa forma é possível instanciar objetos da mesma classe com valores diferentes apesar de serem compostos pelos mesmos atributos.</a:t>
            </a:r>
          </a:p>
          <a:p>
            <a:endParaRPr lang="pt-BR" sz="1400" b="1" dirty="0" smtClean="0"/>
          </a:p>
          <a:p>
            <a:endParaRPr lang="pt-BR" sz="1400" b="1" dirty="0"/>
          </a:p>
          <a:p>
            <a:endParaRPr lang="pt-BR" sz="1400" dirty="0" smtClean="0"/>
          </a:p>
          <a:p>
            <a:endParaRPr lang="pt-BR" sz="1400" dirty="0"/>
          </a:p>
          <a:p>
            <a:endParaRPr lang="pt-BR" sz="1400" dirty="0" smtClean="0"/>
          </a:p>
          <a:p>
            <a:endParaRPr lang="pt-BR" sz="1400" dirty="0"/>
          </a:p>
          <a:p>
            <a:endParaRPr lang="pt-BR" sz="1400" dirty="0" smtClean="0"/>
          </a:p>
          <a:p>
            <a:endParaRPr lang="pt-BR" sz="1400" i="1" dirty="0"/>
          </a:p>
          <a:p>
            <a:r>
              <a:rPr lang="pt-BR" sz="1400" dirty="0"/>
              <a:t/>
            </a:r>
            <a:br>
              <a:rPr lang="pt-BR" sz="1400" dirty="0"/>
            </a:br>
            <a:endParaRPr lang="pt-BR" sz="1400" dirty="0"/>
          </a:p>
          <a:p>
            <a:r>
              <a:rPr lang="pt-BR" sz="1400" dirty="0"/>
              <a:t/>
            </a:r>
            <a:br>
              <a:rPr lang="pt-BR" sz="1400" dirty="0"/>
            </a:br>
            <a:endParaRPr lang="pt-BR" sz="1400" dirty="0"/>
          </a:p>
          <a:p>
            <a:r>
              <a:rPr lang="pt-BR" sz="1400" dirty="0"/>
              <a:t/>
            </a:r>
            <a:br>
              <a:rPr lang="pt-BR" sz="1400" dirty="0"/>
            </a:br>
            <a:r>
              <a:rPr lang="pt-BR" sz="1400" dirty="0"/>
              <a:t/>
            </a:r>
            <a:br>
              <a:rPr lang="pt-BR" sz="1400" dirty="0"/>
            </a:br>
            <a:endParaRPr lang="pt-BR" sz="1400" dirty="0"/>
          </a:p>
          <a:p>
            <a:pPr algn="just"/>
            <a:endParaRPr lang="pt-BR" sz="1400" dirty="0" smtClean="0"/>
          </a:p>
          <a:p>
            <a:pPr algn="just"/>
            <a:endParaRPr lang="pt-BR" sz="1400" dirty="0"/>
          </a:p>
          <a:p>
            <a:pPr algn="just"/>
            <a:endParaRPr lang="pt-BR" sz="1400" dirty="0"/>
          </a:p>
          <a:p>
            <a:pPr algn="just"/>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Resumo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20874131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Vamos ver agora como criar um objeto, ou seja, instanciar esse objeto com base em uma classe. Através do uso de construtores é possível definir como os objetos da classe serão </a:t>
            </a:r>
            <a:r>
              <a:rPr lang="pt-BR" sz="1400" dirty="0" smtClean="0"/>
              <a:t>instanciados.</a:t>
            </a:r>
          </a:p>
          <a:p>
            <a:endParaRPr lang="pt-BR" sz="1400" dirty="0"/>
          </a:p>
          <a:p>
            <a:r>
              <a:rPr lang="pt-BR" sz="1400" dirty="0" smtClean="0"/>
              <a:t>Exemplo:</a:t>
            </a:r>
          </a:p>
          <a:p>
            <a:r>
              <a:rPr lang="pt-BR" sz="1400" b="1" dirty="0"/>
              <a:t>Conta objeto = new Conta(500);</a:t>
            </a:r>
          </a:p>
          <a:p>
            <a:r>
              <a:rPr lang="pt-BR" sz="1400" dirty="0"/>
              <a:t/>
            </a:r>
            <a:br>
              <a:rPr lang="pt-BR" sz="1400" dirty="0"/>
            </a:br>
            <a:r>
              <a:rPr lang="pt-BR" sz="1400" dirty="0"/>
              <a:t>Para que os dados sejam acessados apenas pelos métodos do objeto, a junção de métodos e dados dentro de um objeto, na análise orientada a objetos, </a:t>
            </a:r>
            <a:r>
              <a:rPr lang="pt-BR" sz="1400" dirty="0" smtClean="0"/>
              <a:t>denomina-se: </a:t>
            </a:r>
            <a:r>
              <a:rPr lang="pt-BR" sz="1400" b="1" dirty="0" smtClean="0"/>
              <a:t>Encapsulamento.</a:t>
            </a:r>
          </a:p>
          <a:p>
            <a:endParaRPr lang="pt-BR" sz="1400" b="1" dirty="0"/>
          </a:p>
          <a:p>
            <a:r>
              <a:rPr lang="pt-BR" sz="1400" dirty="0"/>
              <a:t>Para criar um objeto, é necessário construí-lo, ou seja, instanciá-lo. Para essa tarefa temos métodos especiais que são os </a:t>
            </a:r>
            <a:r>
              <a:rPr lang="pt-BR" sz="1400" dirty="0" smtClean="0"/>
              <a:t>CONTRUTORES:</a:t>
            </a:r>
            <a:endParaRPr lang="pt-BR" sz="1400" dirty="0"/>
          </a:p>
          <a:p>
            <a:r>
              <a:rPr lang="pt-BR" sz="1400" b="1" dirty="0" smtClean="0"/>
              <a:t>I. </a:t>
            </a:r>
            <a:r>
              <a:rPr lang="pt-BR" sz="1400" b="1" dirty="0"/>
              <a:t>Na linguagem JAVA o construtores têm o mesmo nome das suas classes.</a:t>
            </a:r>
          </a:p>
          <a:p>
            <a:r>
              <a:rPr lang="pt-BR" sz="1400" b="1" dirty="0" smtClean="0"/>
              <a:t>II</a:t>
            </a:r>
            <a:r>
              <a:rPr lang="pt-BR" sz="1400" b="1" dirty="0"/>
              <a:t>. Eles frequentemente recebem valores de parâmetros externos para definir os atributos</a:t>
            </a:r>
            <a:r>
              <a:rPr lang="pt-BR" sz="1400" b="1" dirty="0" smtClean="0"/>
              <a:t>.</a:t>
            </a:r>
          </a:p>
          <a:p>
            <a:endParaRPr lang="pt-BR" sz="1400" b="1" dirty="0"/>
          </a:p>
          <a:p>
            <a:r>
              <a:rPr lang="pt-BR" sz="1400" dirty="0"/>
              <a:t>Construtores Java são métodos especiais chamados pelo sistema no momento da criação </a:t>
            </a:r>
            <a:r>
              <a:rPr lang="pt-BR" sz="1400" dirty="0" smtClean="0"/>
              <a:t>de u</a:t>
            </a:r>
            <a:r>
              <a:rPr lang="pt-BR" sz="1400" b="1" dirty="0" smtClean="0"/>
              <a:t>m </a:t>
            </a:r>
            <a:r>
              <a:rPr lang="pt-BR" sz="1400" b="1" dirty="0"/>
              <a:t>objeto e tem o mesmo nome da classe a qual </a:t>
            </a:r>
            <a:r>
              <a:rPr lang="pt-BR" sz="1400" b="1" dirty="0" smtClean="0"/>
              <a:t>pertence.</a:t>
            </a:r>
          </a:p>
          <a:p>
            <a:endParaRPr lang="pt-BR" sz="1400" b="1" dirty="0"/>
          </a:p>
          <a:p>
            <a:r>
              <a:rPr lang="pt-BR" sz="1400" dirty="0"/>
              <a:t>uma subclasse ou classe derivada é uma classe que é definida através da herança a partir de outra classe. </a:t>
            </a:r>
            <a:endParaRPr lang="pt-BR" sz="1400" dirty="0" smtClean="0"/>
          </a:p>
          <a:p>
            <a:endParaRPr lang="pt-BR" sz="1400" b="1" dirty="0"/>
          </a:p>
          <a:p>
            <a:r>
              <a:rPr lang="pt-BR" sz="1400" dirty="0"/>
              <a:t>na orientação a objetos existe o construtor de uma classe, mas é um conceito vinculado a métodos e não ao tipo de classe</a:t>
            </a:r>
            <a:r>
              <a:rPr lang="pt-BR" sz="1400" dirty="0" smtClean="0"/>
              <a:t>.</a:t>
            </a:r>
          </a:p>
          <a:p>
            <a:endParaRPr lang="pt-BR" sz="1400" b="1" dirty="0"/>
          </a:p>
          <a:p>
            <a:r>
              <a:rPr lang="pt-BR" sz="1400" dirty="0" smtClean="0"/>
              <a:t>O </a:t>
            </a:r>
            <a:r>
              <a:rPr lang="pt-BR" sz="1400" dirty="0"/>
              <a:t>pacote serve para organizar classes e bibliotecas e não está relacionado ao fornecimento de um modelo para geração de outras classes.</a:t>
            </a:r>
            <a:endParaRPr lang="pt-BR" sz="1400" b="1" dirty="0"/>
          </a:p>
          <a:p>
            <a:endParaRPr lang="pt-BR" sz="1400" dirty="0" smtClean="0"/>
          </a:p>
          <a:p>
            <a:endParaRPr lang="pt-BR" sz="1400" dirty="0" smtClean="0"/>
          </a:p>
          <a:p>
            <a:endParaRPr lang="pt-BR" sz="1400" b="1" dirty="0"/>
          </a:p>
          <a:p>
            <a:endParaRPr lang="pt-BR" sz="1400" b="1" dirty="0"/>
          </a:p>
          <a:p>
            <a:endParaRPr lang="pt-BR" sz="1400" dirty="0" smtClean="0"/>
          </a:p>
          <a:p>
            <a:endParaRPr lang="pt-BR" sz="1400" dirty="0"/>
          </a:p>
          <a:p>
            <a:endParaRPr lang="pt-BR" sz="1400" dirty="0" smtClean="0"/>
          </a:p>
          <a:p>
            <a:endParaRPr lang="pt-BR" sz="1400" dirty="0"/>
          </a:p>
          <a:p>
            <a:endParaRPr lang="pt-BR" sz="1400" dirty="0" smtClean="0"/>
          </a:p>
          <a:p>
            <a:endParaRPr lang="pt-BR" sz="1400" i="1" dirty="0"/>
          </a:p>
          <a:p>
            <a:r>
              <a:rPr lang="pt-BR" sz="1400" dirty="0"/>
              <a:t/>
            </a:r>
            <a:br>
              <a:rPr lang="pt-BR" sz="1400" dirty="0"/>
            </a:br>
            <a:endParaRPr lang="pt-BR" sz="1400" dirty="0"/>
          </a:p>
          <a:p>
            <a:r>
              <a:rPr lang="pt-BR" sz="1400" dirty="0"/>
              <a:t/>
            </a:r>
            <a:br>
              <a:rPr lang="pt-BR" sz="1400" dirty="0"/>
            </a:br>
            <a:endParaRPr lang="pt-BR" sz="1400" dirty="0"/>
          </a:p>
          <a:p>
            <a:r>
              <a:rPr lang="pt-BR" sz="1400" dirty="0"/>
              <a:t/>
            </a:r>
            <a:br>
              <a:rPr lang="pt-BR" sz="1400" dirty="0"/>
            </a:br>
            <a:r>
              <a:rPr lang="pt-BR" sz="1400" dirty="0"/>
              <a:t/>
            </a:r>
            <a:br>
              <a:rPr lang="pt-BR" sz="1400" dirty="0"/>
            </a:br>
            <a:endParaRPr lang="pt-BR" sz="1400" dirty="0"/>
          </a:p>
          <a:p>
            <a:pPr algn="just"/>
            <a:endParaRPr lang="pt-BR" sz="1400" dirty="0" smtClean="0"/>
          </a:p>
          <a:p>
            <a:pPr algn="just"/>
            <a:endParaRPr lang="pt-BR" sz="1400" dirty="0"/>
          </a:p>
          <a:p>
            <a:pPr algn="just"/>
            <a:endParaRPr lang="pt-BR" sz="1400" dirty="0"/>
          </a:p>
          <a:p>
            <a:pPr algn="just"/>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Resumo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2470657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73080"/>
            <a:ext cx="6023590" cy="388273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a:t>
            </a:r>
          </a:p>
          <a:p>
            <a:endParaRPr lang="pt-BR" sz="1400" dirty="0"/>
          </a:p>
          <a:p>
            <a:r>
              <a:rPr lang="pt-BR" sz="1400" dirty="0" smtClean="0"/>
              <a:t>Letra C) Classe </a:t>
            </a:r>
            <a:r>
              <a:rPr lang="pt-BR" sz="1400" dirty="0"/>
              <a:t>abstrata.</a:t>
            </a:r>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3531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Considere que um Analista de TI sabe que uma classe Pessoa Física e uma classe Pessoa Jurídica possuem o atributo nome como uma informação em comum e que o CPF é um atributo específico para a Pessoa Física e o CNPJ é um atributo específico para Pessoa Jurídica. Então o Analista criou uma outra classe com o atributo nome e seu objetivo é que haja herança deste e, eventualmente, outros métodos e atributos, para as classes filhas, Pessoa Física e Pessoa Jurídica, que já existiam</a:t>
            </a:r>
            <a:r>
              <a:rPr lang="pt-BR" sz="1400" dirty="0" smtClean="0"/>
              <a:t>.</a:t>
            </a:r>
          </a:p>
          <a:p>
            <a:r>
              <a:rPr lang="pt-BR" sz="1400" dirty="0"/>
              <a:t>Essa classe criada não é instanciada, apenas fornece um modelo para geração de outras classes, e é denominada</a:t>
            </a:r>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6" name="Retângulo 5"/>
          <p:cNvSpPr/>
          <p:nvPr/>
        </p:nvSpPr>
        <p:spPr>
          <a:xfrm>
            <a:off x="548680" y="4374537"/>
            <a:ext cx="1806072" cy="954107"/>
          </a:xfrm>
          <a:prstGeom prst="rect">
            <a:avLst/>
          </a:prstGeom>
        </p:spPr>
        <p:txBody>
          <a:bodyPr wrap="none">
            <a:spAutoFit/>
          </a:bodyPr>
          <a:lstStyle/>
          <a:p>
            <a:r>
              <a:rPr lang="pt-BR" sz="1400" dirty="0" smtClean="0"/>
              <a:t>A ) Subclasse.</a:t>
            </a:r>
          </a:p>
          <a:p>
            <a:r>
              <a:rPr lang="pt-BR" sz="1400" dirty="0" smtClean="0"/>
              <a:t>B </a:t>
            </a:r>
            <a:r>
              <a:rPr lang="pt-BR" sz="1400" dirty="0"/>
              <a:t>)</a:t>
            </a:r>
            <a:r>
              <a:rPr lang="pt-BR" sz="1400" dirty="0" smtClean="0"/>
              <a:t> Classe </a:t>
            </a:r>
            <a:r>
              <a:rPr lang="pt-BR" sz="1400" dirty="0"/>
              <a:t>construtora</a:t>
            </a:r>
            <a:r>
              <a:rPr lang="pt-BR" sz="1400" dirty="0" smtClean="0"/>
              <a:t>.</a:t>
            </a:r>
          </a:p>
          <a:p>
            <a:r>
              <a:rPr lang="pt-BR" sz="1400" dirty="0" smtClean="0"/>
              <a:t>C </a:t>
            </a:r>
            <a:r>
              <a:rPr lang="pt-BR" sz="1400" dirty="0"/>
              <a:t>)</a:t>
            </a:r>
            <a:r>
              <a:rPr lang="pt-BR" sz="1400" dirty="0" smtClean="0"/>
              <a:t> Classe </a:t>
            </a:r>
            <a:r>
              <a:rPr lang="pt-BR" sz="1400" dirty="0"/>
              <a:t>abstrata</a:t>
            </a:r>
            <a:r>
              <a:rPr lang="pt-BR" sz="1400" dirty="0" smtClean="0"/>
              <a:t>.</a:t>
            </a:r>
          </a:p>
          <a:p>
            <a:r>
              <a:rPr lang="pt-BR" sz="1400" dirty="0" smtClean="0"/>
              <a:t>D </a:t>
            </a:r>
            <a:r>
              <a:rPr lang="pt-BR" sz="1400" dirty="0"/>
              <a:t>)</a:t>
            </a:r>
            <a:r>
              <a:rPr lang="pt-BR" sz="1400" dirty="0" smtClean="0"/>
              <a:t> Classe </a:t>
            </a:r>
            <a:r>
              <a:rPr lang="pt-BR" sz="1400" dirty="0"/>
              <a:t>sobrescrita.</a:t>
            </a:r>
          </a:p>
        </p:txBody>
      </p:sp>
    </p:spTree>
    <p:extLst>
      <p:ext uri="{BB962C8B-B14F-4D97-AF65-F5344CB8AC3E}">
        <p14:creationId xmlns:p14="http://schemas.microsoft.com/office/powerpoint/2010/main" val="4261195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16" name="Diagrama 15"/>
          <p:cNvGraphicFramePr/>
          <p:nvPr>
            <p:extLst>
              <p:ext uri="{D42A27DB-BD31-4B8C-83A1-F6EECF244321}">
                <p14:modId xmlns:p14="http://schemas.microsoft.com/office/powerpoint/2010/main" val="4163980531"/>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upo 23"/>
          <p:cNvGrpSpPr/>
          <p:nvPr/>
        </p:nvGrpSpPr>
        <p:grpSpPr>
          <a:xfrm>
            <a:off x="345068" y="1804022"/>
            <a:ext cx="6063113" cy="548692"/>
            <a:chOff x="348267" y="1928692"/>
            <a:chExt cx="6063113" cy="548692"/>
          </a:xfrm>
        </p:grpSpPr>
        <p:sp>
          <p:nvSpPr>
            <p:cNvPr id="29" name="Retângulo de cantos arredondados 28"/>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9"/>
            <a:stretch>
              <a:fillRect/>
            </a:stretch>
          </p:blipFill>
          <p:spPr>
            <a:xfrm>
              <a:off x="425771" y="1977444"/>
              <a:ext cx="482949" cy="446489"/>
            </a:xfrm>
            <a:prstGeom prst="rect">
              <a:avLst/>
            </a:prstGeom>
          </p:spPr>
        </p:pic>
      </p:grpSp>
      <p:grpSp>
        <p:nvGrpSpPr>
          <p:cNvPr id="25" name="Grupo 24"/>
          <p:cNvGrpSpPr/>
          <p:nvPr/>
        </p:nvGrpSpPr>
        <p:grpSpPr>
          <a:xfrm>
            <a:off x="345067" y="2451039"/>
            <a:ext cx="6063113" cy="548692"/>
            <a:chOff x="348266" y="2575709"/>
            <a:chExt cx="6063113" cy="548692"/>
          </a:xfrm>
        </p:grpSpPr>
        <p:sp>
          <p:nvSpPr>
            <p:cNvPr id="30" name="Retângulo de cantos arredondados 29"/>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2" name="Imagem 21"/>
            <p:cNvPicPr>
              <a:picLocks noChangeAspect="1"/>
            </p:cNvPicPr>
            <p:nvPr/>
          </p:nvPicPr>
          <p:blipFill rotWithShape="1">
            <a:blip r:embed="rId10"/>
            <a:srcRect l="6321" t="6321" r="6320" b="6320"/>
            <a:stretch/>
          </p:blipFill>
          <p:spPr>
            <a:xfrm>
              <a:off x="401489" y="2597505"/>
              <a:ext cx="579239" cy="505099"/>
            </a:xfrm>
            <a:prstGeom prst="rect">
              <a:avLst/>
            </a:prstGeom>
          </p:spPr>
        </p:pic>
      </p:grpSp>
      <p:grpSp>
        <p:nvGrpSpPr>
          <p:cNvPr id="26" name="Grupo 25"/>
          <p:cNvGrpSpPr/>
          <p:nvPr/>
        </p:nvGrpSpPr>
        <p:grpSpPr>
          <a:xfrm>
            <a:off x="352291" y="3098822"/>
            <a:ext cx="6063113" cy="548692"/>
            <a:chOff x="355490" y="3223492"/>
            <a:chExt cx="6063113" cy="548692"/>
          </a:xfrm>
        </p:grpSpPr>
        <p:sp>
          <p:nvSpPr>
            <p:cNvPr id="31" name="Retângulo de cantos arredondados 30"/>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0" name="Imagem 19"/>
            <p:cNvPicPr>
              <a:picLocks noChangeAspect="1"/>
            </p:cNvPicPr>
            <p:nvPr/>
          </p:nvPicPr>
          <p:blipFill rotWithShape="1">
            <a:blip r:embed="rId11"/>
            <a:srcRect l="9375" t="7251" r="12500" b="8375"/>
            <a:stretch/>
          </p:blipFill>
          <p:spPr>
            <a:xfrm>
              <a:off x="395371" y="3242417"/>
              <a:ext cx="585357" cy="515040"/>
            </a:xfrm>
            <a:prstGeom prst="rect">
              <a:avLst/>
            </a:prstGeom>
          </p:spPr>
        </p:pic>
      </p:grpSp>
      <p:grpSp>
        <p:nvGrpSpPr>
          <p:cNvPr id="35" name="Grupo 34"/>
          <p:cNvGrpSpPr/>
          <p:nvPr/>
        </p:nvGrpSpPr>
        <p:grpSpPr>
          <a:xfrm>
            <a:off x="360026" y="3745839"/>
            <a:ext cx="6063113" cy="548692"/>
            <a:chOff x="363225" y="3870509"/>
            <a:chExt cx="6063113" cy="548692"/>
          </a:xfrm>
        </p:grpSpPr>
        <p:sp>
          <p:nvSpPr>
            <p:cNvPr id="32" name="Retângulo de cantos arredondados 31"/>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1030" name="Picture 6" descr="ícone Livros Livre de Ravenna 3D Icon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upo 35"/>
          <p:cNvGrpSpPr/>
          <p:nvPr/>
        </p:nvGrpSpPr>
        <p:grpSpPr>
          <a:xfrm>
            <a:off x="360026" y="4389010"/>
            <a:ext cx="6063113" cy="548692"/>
            <a:chOff x="363225" y="4513680"/>
            <a:chExt cx="6063113" cy="548692"/>
          </a:xfrm>
        </p:grpSpPr>
        <p:sp>
          <p:nvSpPr>
            <p:cNvPr id="33" name="Retângulo de cantos arredondados 32"/>
            <p:cNvSpPr/>
            <p:nvPr/>
          </p:nvSpPr>
          <p:spPr>
            <a:xfrm>
              <a:off x="363225" y="4513680"/>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Palavras do professor</a:t>
              </a:r>
              <a:endParaRPr lang="pt-BR" dirty="0"/>
            </a:p>
          </p:txBody>
        </p:sp>
        <p:pic>
          <p:nvPicPr>
            <p:cNvPr id="8" name="Imagem 7"/>
            <p:cNvPicPr>
              <a:picLocks noChangeAspect="1"/>
            </p:cNvPicPr>
            <p:nvPr/>
          </p:nvPicPr>
          <p:blipFill rotWithShape="1">
            <a:blip r:embed="rId13"/>
            <a:srcRect t="17852" b="15482"/>
            <a:stretch/>
          </p:blipFill>
          <p:spPr>
            <a:xfrm>
              <a:off x="444154" y="4532664"/>
              <a:ext cx="608582" cy="510724"/>
            </a:xfrm>
            <a:prstGeom prst="rect">
              <a:avLst/>
            </a:prstGeom>
          </p:spPr>
        </p:pic>
      </p:grpSp>
      <p:grpSp>
        <p:nvGrpSpPr>
          <p:cNvPr id="37" name="Grupo 36"/>
          <p:cNvGrpSpPr/>
          <p:nvPr/>
        </p:nvGrpSpPr>
        <p:grpSpPr>
          <a:xfrm>
            <a:off x="360027" y="5023908"/>
            <a:ext cx="6048154" cy="548692"/>
            <a:chOff x="363225" y="5148578"/>
            <a:chExt cx="6063113" cy="548692"/>
          </a:xfrm>
        </p:grpSpPr>
        <p:sp>
          <p:nvSpPr>
            <p:cNvPr id="34" name="Retângulo de cantos arredondados 33"/>
            <p:cNvSpPr/>
            <p:nvPr/>
          </p:nvSpPr>
          <p:spPr>
            <a:xfrm>
              <a:off x="363225" y="5148578"/>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Veja o vídeo!</a:t>
              </a:r>
            </a:p>
          </p:txBody>
        </p:sp>
        <p:pic>
          <p:nvPicPr>
            <p:cNvPr id="1036" name="Picture 12" descr="Blue Video Play Icon PNG Transparent Background, Free Download #8030 -  FreeIcons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835" t="5496" r="4274" b="2612"/>
            <a:stretch/>
          </p:blipFill>
          <p:spPr bwMode="auto">
            <a:xfrm>
              <a:off x="420276" y="5165512"/>
              <a:ext cx="632460" cy="531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upo 56"/>
          <p:cNvGrpSpPr/>
          <p:nvPr/>
        </p:nvGrpSpPr>
        <p:grpSpPr>
          <a:xfrm>
            <a:off x="371491" y="5659707"/>
            <a:ext cx="6036690" cy="548692"/>
            <a:chOff x="348266" y="5783476"/>
            <a:chExt cx="6063113" cy="548692"/>
          </a:xfrm>
        </p:grpSpPr>
        <p:sp>
          <p:nvSpPr>
            <p:cNvPr id="45" name="Retângulo de cantos arredondados 44"/>
            <p:cNvSpPr/>
            <p:nvPr/>
          </p:nvSpPr>
          <p:spPr>
            <a:xfrm>
              <a:off x="348266" y="5783476"/>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Subcategoria</a:t>
              </a:r>
            </a:p>
          </p:txBody>
        </p:sp>
        <p:pic>
          <p:nvPicPr>
            <p:cNvPr id="38" name="Imagem 37"/>
            <p:cNvPicPr>
              <a:picLocks noChangeAspect="1"/>
            </p:cNvPicPr>
            <p:nvPr/>
          </p:nvPicPr>
          <p:blipFill>
            <a:blip r:embed="rId15"/>
            <a:stretch>
              <a:fillRect/>
            </a:stretch>
          </p:blipFill>
          <p:spPr>
            <a:xfrm>
              <a:off x="409966" y="5815842"/>
              <a:ext cx="657365" cy="504056"/>
            </a:xfrm>
            <a:prstGeom prst="rect">
              <a:avLst/>
            </a:prstGeom>
          </p:spPr>
        </p:pic>
      </p:grpSp>
      <p:pic>
        <p:nvPicPr>
          <p:cNvPr id="41" name="Imagem 40"/>
          <p:cNvPicPr>
            <a:picLocks noChangeAspect="1"/>
          </p:cNvPicPr>
          <p:nvPr/>
        </p:nvPicPr>
        <p:blipFill>
          <a:blip r:embed="rId16"/>
          <a:stretch>
            <a:fillRect/>
          </a:stretch>
        </p:blipFill>
        <p:spPr>
          <a:xfrm>
            <a:off x="4569209" y="1063745"/>
            <a:ext cx="515975" cy="522741"/>
          </a:xfrm>
          <a:prstGeom prst="rect">
            <a:avLst/>
          </a:prstGeom>
        </p:spPr>
      </p:pic>
      <p:grpSp>
        <p:nvGrpSpPr>
          <p:cNvPr id="48" name="Grupo 47"/>
          <p:cNvGrpSpPr/>
          <p:nvPr/>
        </p:nvGrpSpPr>
        <p:grpSpPr>
          <a:xfrm>
            <a:off x="371491" y="6277092"/>
            <a:ext cx="6036690" cy="548692"/>
            <a:chOff x="348266" y="6407663"/>
            <a:chExt cx="6063113" cy="548692"/>
          </a:xfrm>
        </p:grpSpPr>
        <p:sp>
          <p:nvSpPr>
            <p:cNvPr id="53" name="Retângulo de cantos arredondados 52"/>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Assunto</a:t>
              </a:r>
              <a:endParaRPr lang="pt-BR" dirty="0"/>
            </a:p>
          </p:txBody>
        </p:sp>
        <p:pic>
          <p:nvPicPr>
            <p:cNvPr id="47" name="Imagem 46"/>
            <p:cNvPicPr>
              <a:picLocks noChangeAspect="1"/>
            </p:cNvPicPr>
            <p:nvPr/>
          </p:nvPicPr>
          <p:blipFill>
            <a:blip r:embed="rId17"/>
            <a:stretch>
              <a:fillRect/>
            </a:stretch>
          </p:blipFill>
          <p:spPr>
            <a:xfrm>
              <a:off x="420276" y="6427862"/>
              <a:ext cx="848484" cy="513707"/>
            </a:xfrm>
            <a:prstGeom prst="rect">
              <a:avLst/>
            </a:prstGeom>
          </p:spPr>
        </p:pic>
      </p:grpSp>
      <p:pic>
        <p:nvPicPr>
          <p:cNvPr id="51" name="Imagem 50"/>
          <p:cNvPicPr>
            <a:picLocks noChangeAspect="1"/>
          </p:cNvPicPr>
          <p:nvPr/>
        </p:nvPicPr>
        <p:blipFill>
          <a:blip r:embed="rId18"/>
          <a:stretch>
            <a:fillRect/>
          </a:stretch>
        </p:blipFill>
        <p:spPr>
          <a:xfrm>
            <a:off x="3680883" y="1063745"/>
            <a:ext cx="524519" cy="522741"/>
          </a:xfrm>
          <a:prstGeom prst="rect">
            <a:avLst/>
          </a:prstGeom>
        </p:spPr>
      </p:pic>
      <p:grpSp>
        <p:nvGrpSpPr>
          <p:cNvPr id="73" name="Grupo 72"/>
          <p:cNvGrpSpPr/>
          <p:nvPr/>
        </p:nvGrpSpPr>
        <p:grpSpPr>
          <a:xfrm>
            <a:off x="389625" y="8197808"/>
            <a:ext cx="2808917" cy="380115"/>
            <a:chOff x="345069" y="7031145"/>
            <a:chExt cx="3011924" cy="560962"/>
          </a:xfrm>
        </p:grpSpPr>
        <p:sp>
          <p:nvSpPr>
            <p:cNvPr id="74" name="Retângulo de cantos arredondados 73"/>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5" name="Retângulo de cantos arredondados 74"/>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Categoria</a:t>
              </a:r>
            </a:p>
          </p:txBody>
        </p:sp>
        <p:pic>
          <p:nvPicPr>
            <p:cNvPr id="76" name="Imagem 75"/>
            <p:cNvPicPr>
              <a:picLocks noChangeAspect="1"/>
            </p:cNvPicPr>
            <p:nvPr/>
          </p:nvPicPr>
          <p:blipFill>
            <a:blip r:embed="rId19"/>
            <a:stretch>
              <a:fillRect/>
            </a:stretch>
          </p:blipFill>
          <p:spPr>
            <a:xfrm>
              <a:off x="403795" y="7051410"/>
              <a:ext cx="512026" cy="528427"/>
            </a:xfrm>
            <a:prstGeom prst="rect">
              <a:avLst/>
            </a:prstGeom>
          </p:spPr>
        </p:pic>
      </p:grpSp>
      <p:grpSp>
        <p:nvGrpSpPr>
          <p:cNvPr id="77" name="Grupo 76"/>
          <p:cNvGrpSpPr/>
          <p:nvPr/>
        </p:nvGrpSpPr>
        <p:grpSpPr>
          <a:xfrm>
            <a:off x="3238461" y="8198600"/>
            <a:ext cx="3062325" cy="371010"/>
            <a:chOff x="294667" y="1095777"/>
            <a:chExt cx="3206342" cy="560962"/>
          </a:xfrm>
        </p:grpSpPr>
        <p:sp>
          <p:nvSpPr>
            <p:cNvPr id="78" name="Retângulo de cantos arredondados 77"/>
            <p:cNvSpPr/>
            <p:nvPr/>
          </p:nvSpPr>
          <p:spPr>
            <a:xfrm>
              <a:off x="294667" y="1108047"/>
              <a:ext cx="3206342"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9" name="Retângulo de cantos arredondados 78"/>
            <p:cNvSpPr/>
            <p:nvPr/>
          </p:nvSpPr>
          <p:spPr>
            <a:xfrm>
              <a:off x="1062116" y="1095777"/>
              <a:ext cx="2366884"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Subcategoria</a:t>
              </a:r>
              <a:endParaRPr lang="pt-BR" dirty="0"/>
            </a:p>
          </p:txBody>
        </p:sp>
        <p:pic>
          <p:nvPicPr>
            <p:cNvPr id="80" name="Imagem 79"/>
            <p:cNvPicPr>
              <a:picLocks noChangeAspect="1"/>
            </p:cNvPicPr>
            <p:nvPr/>
          </p:nvPicPr>
          <p:blipFill>
            <a:blip r:embed="rId15"/>
            <a:stretch>
              <a:fillRect/>
            </a:stretch>
          </p:blipFill>
          <p:spPr>
            <a:xfrm>
              <a:off x="349709" y="1123843"/>
              <a:ext cx="657365" cy="504056"/>
            </a:xfrm>
            <a:prstGeom prst="rect">
              <a:avLst/>
            </a:prstGeom>
          </p:spPr>
        </p:pic>
      </p:grpSp>
      <p:grpSp>
        <p:nvGrpSpPr>
          <p:cNvPr id="3" name="Grupo 2"/>
          <p:cNvGrpSpPr/>
          <p:nvPr/>
        </p:nvGrpSpPr>
        <p:grpSpPr>
          <a:xfrm>
            <a:off x="355739" y="6931573"/>
            <a:ext cx="6052441" cy="548692"/>
            <a:chOff x="345068" y="8108785"/>
            <a:chExt cx="6063113" cy="548692"/>
          </a:xfrm>
        </p:grpSpPr>
        <p:sp>
          <p:nvSpPr>
            <p:cNvPr id="58" name="Retângulo de cantos arredondados 57"/>
            <p:cNvSpPr/>
            <p:nvPr/>
          </p:nvSpPr>
          <p:spPr>
            <a:xfrm>
              <a:off x="345068" y="8108785"/>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Exemplo(s</a:t>
              </a:r>
              <a:r>
                <a:rPr lang="pt-BR" dirty="0" smtClean="0"/>
                <a:t>)</a:t>
              </a:r>
              <a:endParaRPr lang="pt-BR" dirty="0"/>
            </a:p>
          </p:txBody>
        </p:sp>
        <p:pic>
          <p:nvPicPr>
            <p:cNvPr id="42" name="Imagem 41"/>
            <p:cNvPicPr>
              <a:picLocks noChangeAspect="1"/>
            </p:cNvPicPr>
            <p:nvPr/>
          </p:nvPicPr>
          <p:blipFill>
            <a:blip r:embed="rId20"/>
            <a:stretch>
              <a:fillRect/>
            </a:stretch>
          </p:blipFill>
          <p:spPr>
            <a:xfrm>
              <a:off x="420276" y="8121353"/>
              <a:ext cx="662014" cy="504056"/>
            </a:xfrm>
            <a:prstGeom prst="rect">
              <a:avLst/>
            </a:prstGeom>
          </p:spPr>
        </p:pic>
      </p:grpSp>
      <p:grpSp>
        <p:nvGrpSpPr>
          <p:cNvPr id="2" name="Grupo 1"/>
          <p:cNvGrpSpPr/>
          <p:nvPr/>
        </p:nvGrpSpPr>
        <p:grpSpPr>
          <a:xfrm>
            <a:off x="378577" y="7574744"/>
            <a:ext cx="6029604" cy="548692"/>
            <a:chOff x="378577" y="7574744"/>
            <a:chExt cx="6029604" cy="548692"/>
          </a:xfrm>
        </p:grpSpPr>
        <p:sp>
          <p:nvSpPr>
            <p:cNvPr id="63" name="Retângulo de cantos arredondados 62"/>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55" name="Imagem 54"/>
            <p:cNvPicPr>
              <a:picLocks noChangeAspect="1"/>
            </p:cNvPicPr>
            <p:nvPr/>
          </p:nvPicPr>
          <p:blipFill>
            <a:blip r:embed="rId21"/>
            <a:stretch>
              <a:fillRect/>
            </a:stretch>
          </p:blipFill>
          <p:spPr>
            <a:xfrm>
              <a:off x="452700" y="7586053"/>
              <a:ext cx="806181" cy="525499"/>
            </a:xfrm>
            <a:prstGeom prst="rect">
              <a:avLst/>
            </a:prstGeom>
          </p:spPr>
        </p:pic>
      </p:grpSp>
      <p:grpSp>
        <p:nvGrpSpPr>
          <p:cNvPr id="50" name="Grupo 49"/>
          <p:cNvGrpSpPr/>
          <p:nvPr/>
        </p:nvGrpSpPr>
        <p:grpSpPr>
          <a:xfrm>
            <a:off x="369109" y="8660609"/>
            <a:ext cx="6054030" cy="569643"/>
            <a:chOff x="285728" y="1518382"/>
            <a:chExt cx="6239616" cy="569643"/>
          </a:xfrm>
        </p:grpSpPr>
        <p:sp>
          <p:nvSpPr>
            <p:cNvPr id="52" name="Retângulo de cantos arredondados 51"/>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54" name="Picture 6" descr="Examination And Approval Management Svg - Approval Management Icon Png ,  Transparent Cartoon - Jing.fm"/>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Cruz 55"/>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ruz 5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61" name="Retângulo 6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2"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1679013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537176"/>
            <a:ext cx="6023590" cy="301864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D)</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436331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pic>
        <p:nvPicPr>
          <p:cNvPr id="4" name="Imagem 3"/>
          <p:cNvPicPr>
            <a:picLocks noChangeAspect="1"/>
          </p:cNvPicPr>
          <p:nvPr/>
        </p:nvPicPr>
        <p:blipFill>
          <a:blip r:embed="rId6"/>
          <a:stretch>
            <a:fillRect/>
          </a:stretch>
        </p:blipFill>
        <p:spPr>
          <a:xfrm>
            <a:off x="420972" y="2360826"/>
            <a:ext cx="5753100" cy="3676650"/>
          </a:xfrm>
          <a:prstGeom prst="rect">
            <a:avLst/>
          </a:prstGeom>
        </p:spPr>
      </p:pic>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11424277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8753677"/>
            <a:ext cx="6023590" cy="80214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B)</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6678782"/>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pic>
        <p:nvPicPr>
          <p:cNvPr id="2" name="Imagem 1"/>
          <p:cNvPicPr>
            <a:picLocks noChangeAspect="1"/>
          </p:cNvPicPr>
          <p:nvPr/>
        </p:nvPicPr>
        <p:blipFill>
          <a:blip r:embed="rId6"/>
          <a:stretch>
            <a:fillRect/>
          </a:stretch>
        </p:blipFill>
        <p:spPr>
          <a:xfrm>
            <a:off x="620688" y="2431218"/>
            <a:ext cx="5427250" cy="5909875"/>
          </a:xfrm>
          <a:prstGeom prst="rect">
            <a:avLst/>
          </a:prstGeom>
        </p:spPr>
      </p:pic>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40532251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033120"/>
            <a:ext cx="6023590" cy="352269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a:t>
            </a:r>
            <a:r>
              <a:rPr lang="pt-BR" sz="1400" smtClean="0"/>
              <a:t>Letra B)</a:t>
            </a:r>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394247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pic>
        <p:nvPicPr>
          <p:cNvPr id="3" name="Imagem 2"/>
          <p:cNvPicPr>
            <a:picLocks noChangeAspect="1"/>
          </p:cNvPicPr>
          <p:nvPr/>
        </p:nvPicPr>
        <p:blipFill>
          <a:blip r:embed="rId6"/>
          <a:stretch>
            <a:fillRect/>
          </a:stretch>
        </p:blipFill>
        <p:spPr>
          <a:xfrm>
            <a:off x="416209" y="2360826"/>
            <a:ext cx="5762625" cy="3292485"/>
          </a:xfrm>
          <a:prstGeom prst="rect">
            <a:avLst/>
          </a:prstGeom>
        </p:spPr>
      </p:pic>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37381301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033120"/>
            <a:ext cx="6023590" cy="352269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D)</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394247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pic>
        <p:nvPicPr>
          <p:cNvPr id="2" name="Imagem 1"/>
          <p:cNvPicPr>
            <a:picLocks noChangeAspect="1"/>
          </p:cNvPicPr>
          <p:nvPr/>
        </p:nvPicPr>
        <p:blipFill>
          <a:blip r:embed="rId6"/>
          <a:stretch>
            <a:fillRect/>
          </a:stretch>
        </p:blipFill>
        <p:spPr>
          <a:xfrm>
            <a:off x="435259" y="2304916"/>
            <a:ext cx="5724525" cy="3368163"/>
          </a:xfrm>
          <a:prstGeom prst="rect">
            <a:avLst/>
          </a:prstGeom>
        </p:spPr>
      </p:pic>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33313450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033120"/>
            <a:ext cx="6023590" cy="352269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B)</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394247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pic>
        <p:nvPicPr>
          <p:cNvPr id="3" name="Imagem 2"/>
          <p:cNvPicPr>
            <a:picLocks noChangeAspect="1"/>
          </p:cNvPicPr>
          <p:nvPr/>
        </p:nvPicPr>
        <p:blipFill>
          <a:blip r:embed="rId6"/>
          <a:stretch>
            <a:fillRect/>
          </a:stretch>
        </p:blipFill>
        <p:spPr>
          <a:xfrm>
            <a:off x="417388" y="2360826"/>
            <a:ext cx="5728989" cy="3240246"/>
          </a:xfrm>
          <a:prstGeom prst="rect">
            <a:avLst/>
          </a:prstGeom>
        </p:spPr>
      </p:pic>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41539188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753200"/>
            <a:ext cx="6023590" cy="28026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D)</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466255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pic>
        <p:nvPicPr>
          <p:cNvPr id="4" name="Imagem 3"/>
          <p:cNvPicPr>
            <a:picLocks noChangeAspect="1"/>
          </p:cNvPicPr>
          <p:nvPr/>
        </p:nvPicPr>
        <p:blipFill>
          <a:blip r:embed="rId6"/>
          <a:stretch>
            <a:fillRect/>
          </a:stretch>
        </p:blipFill>
        <p:spPr>
          <a:xfrm>
            <a:off x="401922" y="2418331"/>
            <a:ext cx="5791200" cy="3830813"/>
          </a:xfrm>
          <a:prstGeom prst="rect">
            <a:avLst/>
          </a:prstGeom>
        </p:spPr>
      </p:pic>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26364662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401272"/>
            <a:ext cx="6023590" cy="2154545"/>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C)</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5238622"/>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pic>
        <p:nvPicPr>
          <p:cNvPr id="2" name="Imagem 1"/>
          <p:cNvPicPr>
            <a:picLocks noChangeAspect="1"/>
          </p:cNvPicPr>
          <p:nvPr/>
        </p:nvPicPr>
        <p:blipFill>
          <a:blip r:embed="rId6"/>
          <a:stretch>
            <a:fillRect/>
          </a:stretch>
        </p:blipFill>
        <p:spPr>
          <a:xfrm>
            <a:off x="481051" y="2339933"/>
            <a:ext cx="5667375" cy="4524375"/>
          </a:xfrm>
          <a:prstGeom prst="rect">
            <a:avLst/>
          </a:prstGeom>
        </p:spPr>
      </p:pic>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20590580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817096"/>
            <a:ext cx="6023590" cy="373872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D)</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358243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pic>
        <p:nvPicPr>
          <p:cNvPr id="4" name="Imagem 3"/>
          <p:cNvPicPr>
            <a:picLocks noChangeAspect="1"/>
          </p:cNvPicPr>
          <p:nvPr/>
        </p:nvPicPr>
        <p:blipFill>
          <a:blip r:embed="rId6"/>
          <a:stretch>
            <a:fillRect/>
          </a:stretch>
        </p:blipFill>
        <p:spPr>
          <a:xfrm>
            <a:off x="607176" y="2148928"/>
            <a:ext cx="5400675" cy="3308128"/>
          </a:xfrm>
          <a:prstGeom prst="rect">
            <a:avLst/>
          </a:prstGeom>
        </p:spPr>
      </p:pic>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17916904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897216"/>
            <a:ext cx="6023590" cy="265860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B)</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3"/>
            <a:ext cx="6023591" cy="471922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pic>
        <p:nvPicPr>
          <p:cNvPr id="3" name="Imagem 2"/>
          <p:cNvPicPr>
            <a:picLocks noChangeAspect="1"/>
          </p:cNvPicPr>
          <p:nvPr/>
        </p:nvPicPr>
        <p:blipFill>
          <a:blip r:embed="rId6"/>
          <a:stretch>
            <a:fillRect/>
          </a:stretch>
        </p:blipFill>
        <p:spPr>
          <a:xfrm>
            <a:off x="429594" y="2418331"/>
            <a:ext cx="5762625" cy="3857625"/>
          </a:xfrm>
          <a:prstGeom prst="rect">
            <a:avLst/>
          </a:prstGeom>
        </p:spPr>
      </p:pic>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29822918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784744"/>
            <a:ext cx="6023590" cy="37710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B)</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368501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pic>
        <p:nvPicPr>
          <p:cNvPr id="2" name="Imagem 1"/>
          <p:cNvPicPr>
            <a:picLocks noChangeAspect="1"/>
          </p:cNvPicPr>
          <p:nvPr/>
        </p:nvPicPr>
        <p:blipFill>
          <a:blip r:embed="rId6"/>
          <a:stretch>
            <a:fillRect/>
          </a:stretch>
        </p:blipFill>
        <p:spPr>
          <a:xfrm>
            <a:off x="441201" y="2288704"/>
            <a:ext cx="5698448" cy="3096344"/>
          </a:xfrm>
          <a:prstGeom prst="rect">
            <a:avLst/>
          </a:prstGeom>
        </p:spPr>
      </p:pic>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3795035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5315815"/>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endParaRPr lang="pt-BR" sz="1400" dirty="0"/>
          </a:p>
        </p:txBody>
      </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2" name="Diagrama 31"/>
          <p:cNvGraphicFramePr/>
          <p:nvPr>
            <p:extLst>
              <p:ext uri="{D42A27DB-BD31-4B8C-83A1-F6EECF244321}">
                <p14:modId xmlns:p14="http://schemas.microsoft.com/office/powerpoint/2010/main" val="4146114474"/>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3"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grpSp>
        <p:nvGrpSpPr>
          <p:cNvPr id="34" name="Grupo 33"/>
          <p:cNvGrpSpPr/>
          <p:nvPr/>
        </p:nvGrpSpPr>
        <p:grpSpPr>
          <a:xfrm>
            <a:off x="384069" y="1820113"/>
            <a:ext cx="6063113" cy="548692"/>
            <a:chOff x="363225" y="3870509"/>
            <a:chExt cx="6063113" cy="548692"/>
          </a:xfrm>
        </p:grpSpPr>
        <p:sp>
          <p:nvSpPr>
            <p:cNvPr id="35" name="Retângulo de cantos arredondados 34"/>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36" name="Picture 6" descr="ícone Livros Livre de Ravenna 3D Ico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m 1"/>
          <p:cNvPicPr>
            <a:picLocks noChangeAspect="1"/>
          </p:cNvPicPr>
          <p:nvPr/>
        </p:nvPicPr>
        <p:blipFill>
          <a:blip r:embed="rId10"/>
          <a:stretch>
            <a:fillRect/>
          </a:stretch>
        </p:blipFill>
        <p:spPr>
          <a:xfrm>
            <a:off x="603128" y="2879562"/>
            <a:ext cx="3198638" cy="4360010"/>
          </a:xfrm>
          <a:prstGeom prst="rect">
            <a:avLst/>
          </a:prstGeom>
        </p:spPr>
      </p:pic>
      <p:sp>
        <p:nvSpPr>
          <p:cNvPr id="3" name="Retângulo 2"/>
          <p:cNvSpPr/>
          <p:nvPr/>
        </p:nvSpPr>
        <p:spPr>
          <a:xfrm>
            <a:off x="934489" y="2426471"/>
            <a:ext cx="5045069" cy="400110"/>
          </a:xfrm>
          <a:prstGeom prst="rect">
            <a:avLst/>
          </a:prstGeom>
        </p:spPr>
        <p:txBody>
          <a:bodyPr wrap="square">
            <a:spAutoFit/>
          </a:bodyPr>
          <a:lstStyle/>
          <a:p>
            <a:pPr fontAlgn="base"/>
            <a:r>
              <a:rPr lang="pt-BR" sz="2000" b="1" dirty="0">
                <a:solidFill>
                  <a:srgbClr val="333333"/>
                </a:solidFill>
                <a:latin typeface="inherit"/>
              </a:rPr>
              <a:t>Título:</a:t>
            </a:r>
            <a:r>
              <a:rPr lang="pt-BR" dirty="0">
                <a:solidFill>
                  <a:srgbClr val="333333"/>
                </a:solidFill>
                <a:latin typeface="Poppins"/>
              </a:rPr>
              <a:t> </a:t>
            </a:r>
            <a:r>
              <a:rPr lang="pt-BR" sz="2000" dirty="0">
                <a:solidFill>
                  <a:srgbClr val="333333"/>
                </a:solidFill>
                <a:latin typeface="Poppins"/>
              </a:rPr>
              <a:t>Java Básico e Orientação a Objeto</a:t>
            </a:r>
            <a:endParaRPr lang="pt-BR" sz="2000" b="0" i="0" dirty="0">
              <a:solidFill>
                <a:srgbClr val="333333"/>
              </a:solidFill>
              <a:effectLst/>
              <a:latin typeface="Poppins"/>
            </a:endParaRPr>
          </a:p>
        </p:txBody>
      </p:sp>
      <p:sp>
        <p:nvSpPr>
          <p:cNvPr id="4" name="Retângulo 3"/>
          <p:cNvSpPr/>
          <p:nvPr/>
        </p:nvSpPr>
        <p:spPr>
          <a:xfrm>
            <a:off x="3801766" y="3004099"/>
            <a:ext cx="2606415" cy="954107"/>
          </a:xfrm>
          <a:prstGeom prst="rect">
            <a:avLst/>
          </a:prstGeom>
        </p:spPr>
        <p:txBody>
          <a:bodyPr wrap="square">
            <a:spAutoFit/>
          </a:bodyPr>
          <a:lstStyle/>
          <a:p>
            <a:pPr fontAlgn="base"/>
            <a:r>
              <a:rPr lang="pt-BR" sz="1400" b="1" dirty="0">
                <a:solidFill>
                  <a:srgbClr val="333333"/>
                </a:solidFill>
                <a:latin typeface="inherit"/>
              </a:rPr>
              <a:t>Autor(es):</a:t>
            </a:r>
            <a:r>
              <a:rPr lang="pt-BR" sz="1400" dirty="0">
                <a:solidFill>
                  <a:srgbClr val="333333"/>
                </a:solidFill>
                <a:latin typeface="Poppins"/>
              </a:rPr>
              <a:t> Clayton Escouper das Chagas; Cássia Blondet Baruque; Lúcia Blondet Baruque</a:t>
            </a:r>
            <a:endParaRPr lang="pt-BR" sz="1400" b="0" i="0" dirty="0">
              <a:solidFill>
                <a:srgbClr val="333333"/>
              </a:solidFill>
              <a:effectLst/>
              <a:latin typeface="Poppins"/>
            </a:endParaRPr>
          </a:p>
        </p:txBody>
      </p:sp>
      <p:sp>
        <p:nvSpPr>
          <p:cNvPr id="6" name="Retângulo 5"/>
          <p:cNvSpPr/>
          <p:nvPr/>
        </p:nvSpPr>
        <p:spPr>
          <a:xfrm>
            <a:off x="3802750" y="4138790"/>
            <a:ext cx="1562735" cy="307777"/>
          </a:xfrm>
          <a:prstGeom prst="rect">
            <a:avLst/>
          </a:prstGeom>
        </p:spPr>
        <p:txBody>
          <a:bodyPr wrap="none">
            <a:spAutoFit/>
          </a:bodyPr>
          <a:lstStyle/>
          <a:p>
            <a:pPr fontAlgn="base"/>
            <a:r>
              <a:rPr lang="pt-BR" sz="1400" b="1" dirty="0">
                <a:solidFill>
                  <a:srgbClr val="333333"/>
                </a:solidFill>
                <a:latin typeface="inherit"/>
              </a:rPr>
              <a:t>Data:</a:t>
            </a:r>
            <a:r>
              <a:rPr lang="pt-BR" sz="1400" dirty="0">
                <a:solidFill>
                  <a:srgbClr val="333333"/>
                </a:solidFill>
                <a:latin typeface="Poppins"/>
              </a:rPr>
              <a:t> 17/03/2011</a:t>
            </a:r>
            <a:endParaRPr lang="pt-BR" sz="1400" b="0" i="0" dirty="0">
              <a:solidFill>
                <a:srgbClr val="333333"/>
              </a:solidFill>
              <a:effectLst/>
              <a:latin typeface="Poppins"/>
            </a:endParaRPr>
          </a:p>
        </p:txBody>
      </p:sp>
      <p:sp>
        <p:nvSpPr>
          <p:cNvPr id="7" name="Retângulo 6"/>
          <p:cNvSpPr/>
          <p:nvPr/>
        </p:nvSpPr>
        <p:spPr>
          <a:xfrm>
            <a:off x="3797151" y="4634834"/>
            <a:ext cx="1632113" cy="307777"/>
          </a:xfrm>
          <a:prstGeom prst="rect">
            <a:avLst/>
          </a:prstGeom>
        </p:spPr>
        <p:txBody>
          <a:bodyPr wrap="none">
            <a:spAutoFit/>
          </a:bodyPr>
          <a:lstStyle/>
          <a:p>
            <a:r>
              <a:rPr lang="pt-BR" sz="1400" b="1" dirty="0">
                <a:solidFill>
                  <a:srgbClr val="333333"/>
                </a:solidFill>
                <a:latin typeface="Poppins"/>
              </a:rPr>
              <a:t>Tipo:</a:t>
            </a:r>
            <a:r>
              <a:rPr lang="pt-BR" sz="1400" dirty="0">
                <a:solidFill>
                  <a:srgbClr val="333333"/>
                </a:solidFill>
                <a:latin typeface="Poppins"/>
              </a:rPr>
              <a:t> Documento </a:t>
            </a:r>
            <a:endParaRPr lang="pt-BR" sz="1400" dirty="0"/>
          </a:p>
        </p:txBody>
      </p:sp>
      <p:sp>
        <p:nvSpPr>
          <p:cNvPr id="8" name="Retângulo 7"/>
          <p:cNvSpPr/>
          <p:nvPr/>
        </p:nvSpPr>
        <p:spPr>
          <a:xfrm>
            <a:off x="1364386" y="7290773"/>
            <a:ext cx="4926423" cy="307777"/>
          </a:xfrm>
          <a:prstGeom prst="rect">
            <a:avLst/>
          </a:prstGeom>
        </p:spPr>
        <p:txBody>
          <a:bodyPr wrap="square">
            <a:spAutoFit/>
          </a:bodyPr>
          <a:lstStyle/>
          <a:p>
            <a:r>
              <a:rPr lang="pt-BR" sz="1400" dirty="0" smtClean="0">
                <a:latin typeface="Poppins"/>
              </a:rPr>
              <a:t>Baixar PDF: https</a:t>
            </a:r>
            <a:r>
              <a:rPr lang="pt-BR" sz="1400" dirty="0">
                <a:latin typeface="Poppins"/>
              </a:rPr>
              <a:t>://canal.cecierj.edu.br/recurso/7007</a:t>
            </a:r>
            <a:endParaRPr lang="pt-BR" sz="1400" dirty="0"/>
          </a:p>
        </p:txBody>
      </p:sp>
    </p:spTree>
    <p:extLst>
      <p:ext uri="{BB962C8B-B14F-4D97-AF65-F5344CB8AC3E}">
        <p14:creationId xmlns:p14="http://schemas.microsoft.com/office/powerpoint/2010/main" val="8294032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784744"/>
            <a:ext cx="6023590" cy="37710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C)</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368501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36" name="Imagem 35"/>
            <p:cNvPicPr>
              <a:picLocks noChangeAspect="1"/>
            </p:cNvPicPr>
            <p:nvPr/>
          </p:nvPicPr>
          <p:blipFill>
            <a:blip r:embed="rId5"/>
            <a:stretch>
              <a:fillRect/>
            </a:stretch>
          </p:blipFill>
          <p:spPr>
            <a:xfrm>
              <a:off x="420276" y="6427862"/>
              <a:ext cx="848484" cy="513707"/>
            </a:xfrm>
            <a:prstGeom prst="rect">
              <a:avLst/>
            </a:prstGeom>
          </p:spPr>
        </p:pic>
      </p:grpSp>
      <p:pic>
        <p:nvPicPr>
          <p:cNvPr id="3" name="Imagem 2"/>
          <p:cNvPicPr>
            <a:picLocks noChangeAspect="1"/>
          </p:cNvPicPr>
          <p:nvPr/>
        </p:nvPicPr>
        <p:blipFill>
          <a:blip r:embed="rId6"/>
          <a:stretch>
            <a:fillRect/>
          </a:stretch>
        </p:blipFill>
        <p:spPr>
          <a:xfrm>
            <a:off x="436438" y="2330671"/>
            <a:ext cx="5738354" cy="3054377"/>
          </a:xfrm>
          <a:prstGeom prst="rect">
            <a:avLst/>
          </a:prstGeom>
        </p:spPr>
      </p:pic>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7"/>
            <a:stretch>
              <a:fillRect/>
            </a:stretch>
          </p:blipFill>
          <p:spPr>
            <a:xfrm>
              <a:off x="403795" y="7051410"/>
              <a:ext cx="512026" cy="528427"/>
            </a:xfrm>
            <a:prstGeom prst="rect">
              <a:avLst/>
            </a:prstGeom>
          </p:spPr>
        </p:pic>
      </p:grpSp>
    </p:spTree>
    <p:extLst>
      <p:ext uri="{BB962C8B-B14F-4D97-AF65-F5344CB8AC3E}">
        <p14:creationId xmlns:p14="http://schemas.microsoft.com/office/powerpoint/2010/main" val="1205534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m 27"/>
          <p:cNvPicPr>
            <a:picLocks noChangeAspect="1"/>
          </p:cNvPicPr>
          <p:nvPr/>
        </p:nvPicPr>
        <p:blipFill>
          <a:blip r:embed="rId2"/>
          <a:stretch>
            <a:fillRect/>
          </a:stretch>
        </p:blipFill>
        <p:spPr>
          <a:xfrm>
            <a:off x="893127" y="1000561"/>
            <a:ext cx="3371850" cy="3520391"/>
          </a:xfrm>
          <a:prstGeom prst="rect">
            <a:avLst/>
          </a:prstGeom>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7200" b="1" i="0" u="none" strike="noStrike" kern="1200" cap="none" spc="0" normalizeH="0" baseline="0" noProof="0" dirty="0" smtClean="0">
                <a:ln>
                  <a:noFill/>
                </a:ln>
                <a:solidFill>
                  <a:schemeClr val="tx1"/>
                </a:solidFill>
                <a:effectLst/>
                <a:uLnTx/>
                <a:uFillTx/>
                <a:latin typeface="+mj-lt"/>
                <a:ea typeface="+mj-ea"/>
                <a:cs typeface="+mj-cs"/>
              </a:rPr>
              <a:t>Fim</a:t>
            </a: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3"/>
          <a:srcRect/>
          <a:stretch>
            <a:fillRect/>
          </a:stretch>
        </p:blipFill>
        <p:spPr bwMode="auto">
          <a:xfrm>
            <a:off x="4725144" y="6321152"/>
            <a:ext cx="1643074" cy="2286016"/>
          </a:xfrm>
          <a:prstGeom prst="rect">
            <a:avLst/>
          </a:prstGeom>
          <a:noFill/>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3" y="72430"/>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0" name="Retângulo 1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2" name="Cruz 21"/>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p:cNvSpPr/>
          <p:nvPr/>
        </p:nvSpPr>
        <p:spPr>
          <a:xfrm>
            <a:off x="3283136" y="6321152"/>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25" name="Retângulo 24"/>
          <p:cNvSpPr/>
          <p:nvPr/>
        </p:nvSpPr>
        <p:spPr>
          <a:xfrm>
            <a:off x="4789317" y="6321152"/>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6"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9" name="Picture 2" descr="GitHub lança aplicativo oficial para Android e permite acesso antecipado -  TudoCelular.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991" t="5073" r="28638" b="3599"/>
          <a:stretch/>
        </p:blipFill>
        <p:spPr bwMode="auto">
          <a:xfrm>
            <a:off x="4031248" y="1350721"/>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30" name="Retângulo 29"/>
          <p:cNvSpPr/>
          <p:nvPr/>
        </p:nvSpPr>
        <p:spPr>
          <a:xfrm>
            <a:off x="4264977" y="1264585"/>
            <a:ext cx="1720368" cy="492443"/>
          </a:xfrm>
          <a:prstGeom prst="rect">
            <a:avLst/>
          </a:prstGeom>
        </p:spPr>
        <p:txBody>
          <a:bodyPr wrap="square">
            <a:spAutoFit/>
          </a:bodyPr>
          <a:lstStyle/>
          <a:p>
            <a:r>
              <a:rPr lang="pt-BR" sz="1300" dirty="0" smtClean="0"/>
              <a:t>Baixe este projeto em Java no Github.</a:t>
            </a:r>
            <a:endParaRPr lang="pt-BR" sz="1300" dirty="0"/>
          </a:p>
        </p:txBody>
      </p:sp>
      <p:pic>
        <p:nvPicPr>
          <p:cNvPr id="31" name="Imagem 30"/>
          <p:cNvPicPr>
            <a:picLocks noChangeAspect="1"/>
          </p:cNvPicPr>
          <p:nvPr/>
        </p:nvPicPr>
        <p:blipFill>
          <a:blip r:embed="rId6"/>
          <a:stretch>
            <a:fillRect/>
          </a:stretch>
        </p:blipFill>
        <p:spPr>
          <a:xfrm>
            <a:off x="1586167" y="2236726"/>
            <a:ext cx="1122753" cy="85389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2" name="Retângulo 31"/>
          <p:cNvSpPr/>
          <p:nvPr/>
        </p:nvSpPr>
        <p:spPr>
          <a:xfrm>
            <a:off x="4546979" y="1176787"/>
            <a:ext cx="1737976" cy="3770263"/>
          </a:xfrm>
          <a:prstGeom prst="rect">
            <a:avLst/>
          </a:prstGeom>
        </p:spPr>
        <p:txBody>
          <a:bodyPr wrap="none">
            <a:spAutoFit/>
          </a:bodyPr>
          <a:lstStyle/>
          <a:p>
            <a:r>
              <a:rPr lang="pt-BR" sz="23900" b="1" dirty="0" smtClean="0"/>
              <a:t>2</a:t>
            </a:r>
            <a:endParaRPr lang="pt-BR" sz="23900" dirty="0"/>
          </a:p>
        </p:txBody>
      </p:sp>
      <p:sp>
        <p:nvSpPr>
          <p:cNvPr id="33" name="Retângulo 32"/>
          <p:cNvSpPr/>
          <p:nvPr/>
        </p:nvSpPr>
        <p:spPr>
          <a:xfrm>
            <a:off x="4789317" y="2515915"/>
            <a:ext cx="785536" cy="369332"/>
          </a:xfrm>
          <a:prstGeom prst="rect">
            <a:avLst/>
          </a:prstGeom>
        </p:spPr>
        <p:txBody>
          <a:bodyPr wrap="none">
            <a:spAutoFit/>
          </a:bodyPr>
          <a:lstStyle/>
          <a:p>
            <a:r>
              <a:rPr lang="pt-BR" b="1" dirty="0" smtClean="0"/>
              <a:t>PARTE</a:t>
            </a:r>
            <a:endParaRPr lang="pt-BR" dirty="0"/>
          </a:p>
        </p:txBody>
      </p:sp>
    </p:spTree>
    <p:extLst>
      <p:ext uri="{BB962C8B-B14F-4D97-AF65-F5344CB8AC3E}">
        <p14:creationId xmlns:p14="http://schemas.microsoft.com/office/powerpoint/2010/main" val="268243463"/>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28618</TotalTime>
  <Words>9408</Words>
  <Application>Microsoft Office PowerPoint</Application>
  <PresentationFormat>Papel A4 (210 x 297 mm)</PresentationFormat>
  <Paragraphs>2002</Paragraphs>
  <Slides>91</Slides>
  <Notes>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91</vt:i4>
      </vt:variant>
    </vt:vector>
  </HeadingPairs>
  <TitlesOfParts>
    <vt:vector size="98" baseType="lpstr">
      <vt:lpstr>Arial</vt:lpstr>
      <vt:lpstr>Calibri</vt:lpstr>
      <vt:lpstr>Consolas</vt:lpstr>
      <vt:lpstr>Courier New</vt:lpstr>
      <vt:lpstr>inherit</vt:lpstr>
      <vt:lpstr>Poppins</vt:lpstr>
      <vt:lpstr>Tema do Office</vt:lpstr>
      <vt:lpstr>Apresentação do PowerPoint</vt:lpstr>
      <vt:lpstr>Apresentação do PowerPoint</vt:lpstr>
      <vt:lpstr>Apresentação do PowerPoint</vt:lpstr>
      <vt:lpstr>Apresentação do PowerPoint</vt:lpstr>
      <vt:lpstr>Livro/Vídeo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Java</dc:title>
  <dc:creator>Estoque</dc:creator>
  <cp:lastModifiedBy>germany</cp:lastModifiedBy>
  <cp:revision>904</cp:revision>
  <dcterms:created xsi:type="dcterms:W3CDTF">2017-12-01T19:46:48Z</dcterms:created>
  <dcterms:modified xsi:type="dcterms:W3CDTF">2021-01-17T23:26:53Z</dcterms:modified>
</cp:coreProperties>
</file>